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64" r:id="rId5"/>
    <p:sldId id="265" r:id="rId6"/>
    <p:sldId id="266" r:id="rId7"/>
    <p:sldId id="267" r:id="rId8"/>
    <p:sldId id="268" r:id="rId9"/>
    <p:sldId id="256" r:id="rId10"/>
    <p:sldId id="257" r:id="rId11"/>
    <p:sldId id="258" r:id="rId12"/>
    <p:sldId id="259" r:id="rId13"/>
    <p:sldId id="260" r:id="rId14"/>
    <p:sldId id="261" r:id="rId15"/>
    <p:sldId id="262" r:id="rId16"/>
    <p:sldId id="263" r:id="rId17"/>
    <p:sldId id="270" r:id="rId18"/>
    <p:sldId id="271" r:id="rId19"/>
  </p:sldIdLst>
  <p:sldSz cx="18288000" cy="10287000"/>
  <p:notesSz cx="6858000" cy="9144000"/>
  <p:embeddedFontLst>
    <p:embeddedFont>
      <p:font typeface="Avenir Bold" panose="020B0604020202020204" charset="0"/>
      <p:regular r:id="rId21"/>
    </p:embeddedFont>
    <p:embeddedFont>
      <p:font typeface="Cavolini" panose="03000502040302020204" pitchFamily="66" charset="0"/>
      <p:regular r:id="rId22"/>
      <p:bold r:id="rId23"/>
    </p:embeddedFont>
    <p:embeddedFont>
      <p:font typeface="Helvetica Now" panose="020B0604020202020204" charset="0"/>
      <p:regular r:id="rId24"/>
    </p:embeddedFont>
    <p:embeddedFont>
      <p:font typeface="Helvetica Now Bold" panose="020B0604020202020204" charset="0"/>
      <p:regular r:id="rId25"/>
    </p:embeddedFont>
    <p:embeddedFont>
      <p:font typeface="Helvetica Now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46853" autoAdjust="0"/>
  </p:normalViewPr>
  <p:slideViewPr>
    <p:cSldViewPr>
      <p:cViewPr varScale="1">
        <p:scale>
          <a:sx n="35" d="100"/>
          <a:sy n="35" d="100"/>
        </p:scale>
        <p:origin x="28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My name is Erin Navarro. I am the Senior Coordinator, Learning &amp; Resources at VA. I'm happy to have all of you join today. Welcome. </a:t>
            </a:r>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45499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428995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Our main office is situated on Treaty 6 Territory, in an area that holds many Indigenous names but is referred to by the </a:t>
            </a:r>
            <a:r>
              <a:rPr lang="en-US" dirty="0" err="1"/>
              <a:t>Nehiyaw</a:t>
            </a:r>
            <a:r>
              <a:rPr lang="en-US" dirty="0"/>
              <a:t> people as </a:t>
            </a:r>
            <a:r>
              <a:rPr lang="en-US" dirty="0" err="1"/>
              <a:t>amiskwaciwâskahikan</a:t>
            </a:r>
            <a:r>
              <a:rPr lang="en-US" dirty="0"/>
              <a:t> (</a:t>
            </a:r>
            <a:r>
              <a:rPr lang="en-US" dirty="0" err="1"/>
              <a:t>ᐊᒥᐢᑲᐧᒋᐋᐧᐢᑲᐦᐃᑲᐣ</a:t>
            </a:r>
            <a:r>
              <a:rPr lang="en-US" dirty="0"/>
              <a:t>) and colonially as Edmonton. Our staff, board, and work extend into Treaty 4, 6, 7, 8 and 10 Territories, and we affirm the importance of </a:t>
            </a:r>
            <a:r>
              <a:rPr lang="en-US" dirty="0" err="1"/>
              <a:t>honouring</a:t>
            </a:r>
            <a:r>
              <a:rPr lang="en-US" dirty="0"/>
              <a:t> these historic agreements as well as all future treaties. The land we call Alberta is the ancestral territory and present-day home of many Indigenous peoples, including the </a:t>
            </a:r>
            <a:r>
              <a:rPr lang="en-US" dirty="0" err="1"/>
              <a:t>Nehiyaw</a:t>
            </a:r>
            <a:r>
              <a:rPr lang="en-US" dirty="0"/>
              <a:t>, Dene, </a:t>
            </a:r>
            <a:r>
              <a:rPr lang="en-US" dirty="0" err="1"/>
              <a:t>Iyarhe</a:t>
            </a:r>
            <a:r>
              <a:rPr lang="en-US" dirty="0"/>
              <a:t> </a:t>
            </a:r>
            <a:r>
              <a:rPr lang="en-US" dirty="0" err="1"/>
              <a:t>Nakoda</a:t>
            </a:r>
            <a:r>
              <a:rPr lang="en-US" dirty="0"/>
              <a:t>, Anishinaabe , </a:t>
            </a:r>
            <a:r>
              <a:rPr lang="en-US" dirty="0" err="1"/>
              <a:t>Niitsitapi</a:t>
            </a:r>
            <a:r>
              <a:rPr lang="en-US" dirty="0"/>
              <a:t>, Inuit, and Métis. We are grateful for their stewardship of this land, and as an act of reconciliation and good will, it is our intention to ensure that our organization, along with the entire social impact/non-profit/voluntary sector, can become good partners in supporting the land and communities.</a:t>
            </a:r>
          </a:p>
          <a:p>
            <a:endParaRPr lang="en-US" dirty="0"/>
          </a:p>
          <a:p>
            <a:r>
              <a:rPr lang="en-US" dirty="0"/>
              <a:t>As we talk about volunteerism and recruitment and retention, we can consider our connection and dependence on one another. None of us can accomplish impact in our community without each other. There is much we can learn from the indigenous people's of this land as we hope to support each other in our screening efforts. And I want to personally </a:t>
            </a:r>
            <a:r>
              <a:rPr lang="en-US" dirty="0" err="1"/>
              <a:t>honour</a:t>
            </a:r>
            <a:r>
              <a:rPr lang="en-US" dirty="0"/>
              <a:t> the land that I am on right now here in </a:t>
            </a:r>
            <a:r>
              <a:rPr lang="en-US" dirty="0" err="1"/>
              <a:t>Mohkinstis</a:t>
            </a:r>
            <a:r>
              <a:rPr lang="en-US" dirty="0"/>
              <a:t> in Treaty 7. You are welcome to join me in taking a breath in and out to acknowledge that land you are currently on.</a:t>
            </a:r>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76370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03422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80475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Today we'll take a bit of a step back when it comes to volunteer recruitment. It will be a bit oversimplified because of our time restrictions today. We're also going to talk about it in reverse order of the process because, actually, that's the way you should think about it.</a:t>
            </a:r>
          </a:p>
          <a:p>
            <a:endParaRPr lang="en-US"/>
          </a:p>
          <a:p>
            <a:r>
              <a:rPr lang="en-US"/>
              <a:t>We'll talk about what you're offering. You're never just looking for warm bodies. What is the job or task and how does it align to your organization, cause, and more importantly, the people you serve?</a:t>
            </a:r>
          </a:p>
          <a:p>
            <a:endParaRPr lang="en-US"/>
          </a:p>
          <a:p>
            <a:r>
              <a:rPr lang="en-US"/>
              <a:t>We'll talk about gaps in your recruitment process. Not in terms of what you're missing. But in the moments of silence your new people are experiencing.</a:t>
            </a:r>
          </a:p>
          <a:p>
            <a:endParaRPr lang="en-US"/>
          </a:p>
          <a:p>
            <a:r>
              <a:rPr lang="en-US"/>
              <a:t>We'll talk about the barriers you've got in your recruitment process. Some things are necessary, but is it all necessary?</a:t>
            </a:r>
          </a:p>
          <a:p>
            <a:endParaRPr lang="en-US"/>
          </a:p>
          <a:p>
            <a:r>
              <a:rPr lang="en-US"/>
              <a:t>We'll talk about how you stand out with your messaging. How do you make your call to action compelling?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sure it aligns with your Vision/Mission/Values. Make sure it aligns with strategic plans and other goals and objectives.</a:t>
            </a:r>
          </a:p>
          <a:p>
            <a:endParaRPr lang="en-US"/>
          </a:p>
          <a:p>
            <a:r>
              <a:rPr lang="en-US"/>
              <a:t>Be clear about expectations. And not just for the potential volunteer. Make sure your team is also clear on the role. Have a job description and make sure it has a brief summary.</a:t>
            </a:r>
          </a:p>
          <a:p>
            <a:endParaRPr lang="en-US"/>
          </a:p>
          <a:p>
            <a:r>
              <a:rPr lang="en-US"/>
              <a:t>Don't undersell them. A board member doesn't just attend a 2 hour meeting every month. Lifting heavy boxes needs to be explicit. The ability to do math </a:t>
            </a:r>
          </a:p>
          <a:p>
            <a:endParaRPr lang="en-US"/>
          </a:p>
          <a:p>
            <a:r>
              <a:rPr lang="en-US"/>
              <a:t>Make sure the work will be compelling. Don't fill the position with menial tasks. And if you do, make sure you ask someone who wants to do menial tasks.</a:t>
            </a:r>
          </a:p>
          <a:p>
            <a:endParaRPr lang="en-US"/>
          </a:p>
          <a:p>
            <a:r>
              <a:rPr lang="en-US"/>
              <a:t>Demonstrate how the work has impact in the community. The work isn't really about your organization. Ultimately, it's about who you serve.</a:t>
            </a:r>
          </a:p>
          <a:p>
            <a:endParaRPr lang="en-US"/>
          </a:p>
          <a:p>
            <a:r>
              <a:rPr lang="en-US"/>
              <a:t>Be as flexible as you can. Think about travel time, child care, breaks, remote work, and anything else that reduces barriers to involvement.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Take the time to go through your own screening and onboarding process. Start from the moment someone engages with your organization whether that's your website, an email, a social media inquiry, or a phone call.</a:t>
            </a:r>
          </a:p>
          <a:p>
            <a:endParaRPr lang="en-US"/>
          </a:p>
          <a:p>
            <a:r>
              <a:rPr lang="en-US"/>
              <a:t>Identify the down time. Where are there lags in communication? Do they have to get a police record check and wait for that? Do they have to wait for you to check references?</a:t>
            </a:r>
          </a:p>
          <a:p>
            <a:endParaRPr lang="en-US"/>
          </a:p>
          <a:p>
            <a:r>
              <a:rPr lang="en-US"/>
              <a:t>Find things to engage them with. Educate them about the cause. The day after you interview them? Send them a YouTube video. Day 3? Send them your annual report. Day 7? Reach out with a status update. Start building the relationship 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What's the first thing people see when they engage with you?</a:t>
            </a:r>
          </a:p>
          <a:p>
            <a:endParaRPr lang="en-US"/>
          </a:p>
          <a:p>
            <a:r>
              <a:rPr lang="en-US"/>
              <a:t>Is something redundant? Are you doing screening overkill? Do you actually need that police record check? Do a full-on risk assessment if you need to. And if you need to take these steps, make sure your candidate understands why they're doing it. There's nothing more frustrating than filling out a form or answering a question if you don't understand the context.</a:t>
            </a:r>
          </a:p>
          <a:p>
            <a:endParaRPr lang="en-US"/>
          </a:p>
          <a:p>
            <a:r>
              <a:rPr lang="en-US"/>
              <a:t>Reduce the amount of administrative paperwork. Make it mobile if you can. Only make them fill out what's necessary.</a:t>
            </a:r>
          </a:p>
          <a:p>
            <a:endParaRPr lang="en-US"/>
          </a:p>
          <a:p>
            <a:r>
              <a:rPr lang="en-US"/>
              <a:t>Make it happen all at once if you can. Rip the bandaid.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Your need for volunteers isn't a reason for me to do anything about it. Why should I reach out? What's going to compel me? "Volunteers Needed" or "Volunteers Wanted" isn't a call to action. "Join our Team" or "Become a volunteer" are just as bad.</a:t>
            </a:r>
          </a:p>
          <a:p>
            <a:endParaRPr lang="en-US" dirty="0"/>
          </a:p>
          <a:p>
            <a:r>
              <a:rPr lang="en-US" dirty="0"/>
              <a:t>Even worse, "Volunteers Desperately Needed" is a terrible message to send. When you sound desperate, you sound unsustainable, disorganized, or chaotic. And as your desperation grows, your standards decrease as to who you'll accept.</a:t>
            </a:r>
          </a:p>
          <a:p>
            <a:endParaRPr lang="en-US" dirty="0"/>
          </a:p>
          <a:p>
            <a:r>
              <a:rPr lang="en-US" dirty="0"/>
              <a:t>Terms like "Make a difference" or things like stock photography water down your messaging. Being milquetoast doesn't work.</a:t>
            </a:r>
          </a:p>
          <a:p>
            <a:endParaRPr lang="en-US" dirty="0"/>
          </a:p>
          <a:p>
            <a:r>
              <a:rPr lang="en-US" dirty="0"/>
              <a:t>Know your ideal person. What skills do they possess? What characteristics do they have? While it's important to understand your needs, you also need to think about who your ideal candidate is. Once you know, talk to them in your marketing materials.</a:t>
            </a:r>
          </a:p>
          <a:p>
            <a:endParaRPr lang="en-US" dirty="0"/>
          </a:p>
          <a:p>
            <a:r>
              <a:rPr lang="en-US" dirty="0"/>
              <a:t>And then put those messages where they'll read them.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DC3D-A03B-3E3E-2449-007D85208168}"/>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6C41DAB9-B80D-873F-747D-770F34DB68B3}"/>
              </a:ext>
            </a:extLst>
          </p:cNvPr>
          <p:cNvSpPr>
            <a:spLocks noGrp="1"/>
          </p:cNvSpPr>
          <p:nvPr>
            <p:ph type="subTitle" idx="1"/>
          </p:nvPr>
        </p:nvSpPr>
        <p:spPr/>
        <p:txBody>
          <a:bodyPr/>
          <a:lstStyle/>
          <a:p>
            <a:endParaRPr lang="en-CA"/>
          </a:p>
        </p:txBody>
      </p:sp>
      <p:pic>
        <p:nvPicPr>
          <p:cNvPr id="5" name="Picture 4">
            <a:extLst>
              <a:ext uri="{FF2B5EF4-FFF2-40B4-BE49-F238E27FC236}">
                <a16:creationId xmlns:a16="http://schemas.microsoft.com/office/drawing/2014/main" id="{50BAF460-2E45-29D5-52B0-1F05E85495D9}"/>
              </a:ext>
            </a:extLst>
          </p:cNvPr>
          <p:cNvPicPr>
            <a:picLocks noChangeAspect="1"/>
          </p:cNvPicPr>
          <p:nvPr/>
        </p:nvPicPr>
        <p:blipFill>
          <a:blip r:embed="rId3"/>
          <a:stretch>
            <a:fillRect/>
          </a:stretch>
        </p:blipFill>
        <p:spPr>
          <a:xfrm>
            <a:off x="-2147" y="0"/>
            <a:ext cx="18292295" cy="10286999"/>
          </a:xfrm>
          <a:prstGeom prst="rect">
            <a:avLst/>
          </a:prstGeom>
        </p:spPr>
      </p:pic>
    </p:spTree>
    <p:extLst>
      <p:ext uri="{BB962C8B-B14F-4D97-AF65-F5344CB8AC3E}">
        <p14:creationId xmlns:p14="http://schemas.microsoft.com/office/powerpoint/2010/main" val="1363460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38433"/>
            <a:chOff x="0" y="0"/>
            <a:chExt cx="4816593" cy="405184"/>
          </a:xfrm>
        </p:grpSpPr>
        <p:sp>
          <p:nvSpPr>
            <p:cNvPr id="3" name="Freeform 3"/>
            <p:cNvSpPr/>
            <p:nvPr/>
          </p:nvSpPr>
          <p:spPr>
            <a:xfrm>
              <a:off x="0" y="0"/>
              <a:ext cx="4816592" cy="405184"/>
            </a:xfrm>
            <a:custGeom>
              <a:avLst/>
              <a:gdLst/>
              <a:ahLst/>
              <a:cxnLst/>
              <a:rect l="l" t="t" r="r" b="b"/>
              <a:pathLst>
                <a:path w="4816592" h="405184">
                  <a:moveTo>
                    <a:pt x="0" y="0"/>
                  </a:moveTo>
                  <a:lnTo>
                    <a:pt x="4816592" y="0"/>
                  </a:lnTo>
                  <a:lnTo>
                    <a:pt x="4816592" y="405184"/>
                  </a:lnTo>
                  <a:lnTo>
                    <a:pt x="0" y="405184"/>
                  </a:lnTo>
                  <a:close/>
                </a:path>
              </a:pathLst>
            </a:custGeom>
            <a:solidFill>
              <a:srgbClr val="4499C2"/>
            </a:solidFill>
          </p:spPr>
          <p:txBody>
            <a:bodyPr/>
            <a:lstStyle/>
            <a:p>
              <a:endParaRPr lang="en-CA"/>
            </a:p>
          </p:txBody>
        </p:sp>
        <p:sp>
          <p:nvSpPr>
            <p:cNvPr id="4" name="TextBox 4"/>
            <p:cNvSpPr txBox="1"/>
            <p:nvPr/>
          </p:nvSpPr>
          <p:spPr>
            <a:xfrm>
              <a:off x="0" y="-38100"/>
              <a:ext cx="4816593" cy="443284"/>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78404" y="1171992"/>
            <a:ext cx="20044807" cy="366441"/>
            <a:chOff x="0" y="0"/>
            <a:chExt cx="26726410" cy="488589"/>
          </a:xfrm>
        </p:grpSpPr>
        <p:sp>
          <p:nvSpPr>
            <p:cNvPr id="6" name="Freeform 6"/>
            <p:cNvSpPr/>
            <p:nvPr/>
          </p:nvSpPr>
          <p:spPr>
            <a:xfrm>
              <a:off x="0" y="0"/>
              <a:ext cx="8908803" cy="488589"/>
            </a:xfrm>
            <a:custGeom>
              <a:avLst/>
              <a:gdLst/>
              <a:ahLst/>
              <a:cxnLst/>
              <a:rect l="l" t="t" r="r" b="b"/>
              <a:pathLst>
                <a:path w="8908803" h="488589">
                  <a:moveTo>
                    <a:pt x="0" y="0"/>
                  </a:moveTo>
                  <a:lnTo>
                    <a:pt x="8908803" y="0"/>
                  </a:lnTo>
                  <a:lnTo>
                    <a:pt x="8908803" y="488589"/>
                  </a:lnTo>
                  <a:lnTo>
                    <a:pt x="0" y="488589"/>
                  </a:lnTo>
                  <a:lnTo>
                    <a:pt x="0" y="0"/>
                  </a:lnTo>
                  <a:close/>
                </a:path>
              </a:pathLst>
            </a:custGeom>
            <a:blipFill>
              <a:blip r:embed="rId3">
                <a:alphaModFix amt="50000"/>
              </a:blip>
              <a:stretch>
                <a:fillRect b="-1723375"/>
              </a:stretch>
            </a:blipFill>
          </p:spPr>
          <p:txBody>
            <a:bodyPr/>
            <a:lstStyle/>
            <a:p>
              <a:endParaRPr lang="en-CA"/>
            </a:p>
          </p:txBody>
        </p:sp>
        <p:sp>
          <p:nvSpPr>
            <p:cNvPr id="7" name="Freeform 7"/>
            <p:cNvSpPr/>
            <p:nvPr/>
          </p:nvSpPr>
          <p:spPr>
            <a:xfrm>
              <a:off x="8908803" y="0"/>
              <a:ext cx="8908803" cy="488589"/>
            </a:xfrm>
            <a:custGeom>
              <a:avLst/>
              <a:gdLst/>
              <a:ahLst/>
              <a:cxnLst/>
              <a:rect l="l" t="t" r="r" b="b"/>
              <a:pathLst>
                <a:path w="8908803" h="488589">
                  <a:moveTo>
                    <a:pt x="0" y="0"/>
                  </a:moveTo>
                  <a:lnTo>
                    <a:pt x="8908804" y="0"/>
                  </a:lnTo>
                  <a:lnTo>
                    <a:pt x="8908804" y="488589"/>
                  </a:lnTo>
                  <a:lnTo>
                    <a:pt x="0" y="488589"/>
                  </a:lnTo>
                  <a:lnTo>
                    <a:pt x="0" y="0"/>
                  </a:lnTo>
                  <a:close/>
                </a:path>
              </a:pathLst>
            </a:custGeom>
            <a:blipFill>
              <a:blip r:embed="rId3">
                <a:alphaModFix amt="50000"/>
              </a:blip>
              <a:stretch>
                <a:fillRect b="-1723375"/>
              </a:stretch>
            </a:blipFill>
          </p:spPr>
          <p:txBody>
            <a:bodyPr/>
            <a:lstStyle/>
            <a:p>
              <a:endParaRPr lang="en-CA"/>
            </a:p>
          </p:txBody>
        </p:sp>
        <p:sp>
          <p:nvSpPr>
            <p:cNvPr id="8" name="Freeform 8"/>
            <p:cNvSpPr/>
            <p:nvPr/>
          </p:nvSpPr>
          <p:spPr>
            <a:xfrm>
              <a:off x="17817607" y="0"/>
              <a:ext cx="8908803" cy="488589"/>
            </a:xfrm>
            <a:custGeom>
              <a:avLst/>
              <a:gdLst/>
              <a:ahLst/>
              <a:cxnLst/>
              <a:rect l="l" t="t" r="r" b="b"/>
              <a:pathLst>
                <a:path w="8908803" h="488589">
                  <a:moveTo>
                    <a:pt x="0" y="0"/>
                  </a:moveTo>
                  <a:lnTo>
                    <a:pt x="8908803" y="0"/>
                  </a:lnTo>
                  <a:lnTo>
                    <a:pt x="8908803" y="488589"/>
                  </a:lnTo>
                  <a:lnTo>
                    <a:pt x="0" y="488589"/>
                  </a:lnTo>
                  <a:lnTo>
                    <a:pt x="0" y="0"/>
                  </a:lnTo>
                  <a:close/>
                </a:path>
              </a:pathLst>
            </a:custGeom>
            <a:blipFill>
              <a:blip r:embed="rId3">
                <a:alphaModFix amt="50000"/>
              </a:blip>
              <a:stretch>
                <a:fillRect b="-1723375"/>
              </a:stretch>
            </a:blipFill>
          </p:spPr>
          <p:txBody>
            <a:bodyPr/>
            <a:lstStyle/>
            <a:p>
              <a:endParaRPr lang="en-CA"/>
            </a:p>
          </p:txBody>
        </p:sp>
      </p:grpSp>
      <p:grpSp>
        <p:nvGrpSpPr>
          <p:cNvPr id="9" name="Group 9"/>
          <p:cNvGrpSpPr/>
          <p:nvPr/>
        </p:nvGrpSpPr>
        <p:grpSpPr>
          <a:xfrm rot="-10800000">
            <a:off x="0" y="8867304"/>
            <a:ext cx="18288000" cy="1419696"/>
            <a:chOff x="0" y="0"/>
            <a:chExt cx="4816593" cy="373912"/>
          </a:xfrm>
        </p:grpSpPr>
        <p:sp>
          <p:nvSpPr>
            <p:cNvPr id="10" name="Freeform 10"/>
            <p:cNvSpPr/>
            <p:nvPr/>
          </p:nvSpPr>
          <p:spPr>
            <a:xfrm>
              <a:off x="0" y="0"/>
              <a:ext cx="4816592" cy="373912"/>
            </a:xfrm>
            <a:custGeom>
              <a:avLst/>
              <a:gdLst/>
              <a:ahLst/>
              <a:cxnLst/>
              <a:rect l="l" t="t" r="r" b="b"/>
              <a:pathLst>
                <a:path w="4816592" h="373912">
                  <a:moveTo>
                    <a:pt x="0" y="0"/>
                  </a:moveTo>
                  <a:lnTo>
                    <a:pt x="4816592" y="0"/>
                  </a:lnTo>
                  <a:lnTo>
                    <a:pt x="4816592" y="373912"/>
                  </a:lnTo>
                  <a:lnTo>
                    <a:pt x="0" y="373912"/>
                  </a:lnTo>
                  <a:close/>
                </a:path>
              </a:pathLst>
            </a:custGeom>
            <a:solidFill>
              <a:srgbClr val="4499C2"/>
            </a:solidFill>
          </p:spPr>
          <p:txBody>
            <a:bodyPr/>
            <a:lstStyle/>
            <a:p>
              <a:endParaRPr lang="en-CA"/>
            </a:p>
          </p:txBody>
        </p:sp>
        <p:sp>
          <p:nvSpPr>
            <p:cNvPr id="11" name="TextBox 11"/>
            <p:cNvSpPr txBox="1"/>
            <p:nvPr/>
          </p:nvSpPr>
          <p:spPr>
            <a:xfrm>
              <a:off x="0" y="-38100"/>
              <a:ext cx="4816593" cy="41201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878404" y="8891859"/>
            <a:ext cx="20044807" cy="366441"/>
            <a:chOff x="0" y="0"/>
            <a:chExt cx="26726410" cy="488589"/>
          </a:xfrm>
        </p:grpSpPr>
        <p:sp>
          <p:nvSpPr>
            <p:cNvPr id="13" name="Freeform 13"/>
            <p:cNvSpPr/>
            <p:nvPr/>
          </p:nvSpPr>
          <p:spPr>
            <a:xfrm rot="-10800000">
              <a:off x="17817607" y="0"/>
              <a:ext cx="8908803" cy="488589"/>
            </a:xfrm>
            <a:custGeom>
              <a:avLst/>
              <a:gdLst/>
              <a:ahLst/>
              <a:cxnLst/>
              <a:rect l="l" t="t" r="r" b="b"/>
              <a:pathLst>
                <a:path w="8908803" h="488589">
                  <a:moveTo>
                    <a:pt x="0" y="0"/>
                  </a:moveTo>
                  <a:lnTo>
                    <a:pt x="8908803" y="0"/>
                  </a:lnTo>
                  <a:lnTo>
                    <a:pt x="8908803" y="488589"/>
                  </a:lnTo>
                  <a:lnTo>
                    <a:pt x="0" y="488589"/>
                  </a:lnTo>
                  <a:lnTo>
                    <a:pt x="0" y="0"/>
                  </a:lnTo>
                  <a:close/>
                </a:path>
              </a:pathLst>
            </a:custGeom>
            <a:blipFill>
              <a:blip r:embed="rId3">
                <a:alphaModFix amt="50000"/>
              </a:blip>
              <a:stretch>
                <a:fillRect b="-1723375"/>
              </a:stretch>
            </a:blipFill>
          </p:spPr>
          <p:txBody>
            <a:bodyPr/>
            <a:lstStyle/>
            <a:p>
              <a:endParaRPr lang="en-CA"/>
            </a:p>
          </p:txBody>
        </p:sp>
        <p:sp>
          <p:nvSpPr>
            <p:cNvPr id="14" name="Freeform 14"/>
            <p:cNvSpPr/>
            <p:nvPr/>
          </p:nvSpPr>
          <p:spPr>
            <a:xfrm rot="-10800000">
              <a:off x="8908803" y="0"/>
              <a:ext cx="8908803" cy="488589"/>
            </a:xfrm>
            <a:custGeom>
              <a:avLst/>
              <a:gdLst/>
              <a:ahLst/>
              <a:cxnLst/>
              <a:rect l="l" t="t" r="r" b="b"/>
              <a:pathLst>
                <a:path w="8908803" h="488589">
                  <a:moveTo>
                    <a:pt x="0" y="0"/>
                  </a:moveTo>
                  <a:lnTo>
                    <a:pt x="8908804" y="0"/>
                  </a:lnTo>
                  <a:lnTo>
                    <a:pt x="8908804" y="488589"/>
                  </a:lnTo>
                  <a:lnTo>
                    <a:pt x="0" y="488589"/>
                  </a:lnTo>
                  <a:lnTo>
                    <a:pt x="0" y="0"/>
                  </a:lnTo>
                  <a:close/>
                </a:path>
              </a:pathLst>
            </a:custGeom>
            <a:blipFill>
              <a:blip r:embed="rId3">
                <a:alphaModFix amt="50000"/>
              </a:blip>
              <a:stretch>
                <a:fillRect b="-1723375"/>
              </a:stretch>
            </a:blipFill>
          </p:spPr>
          <p:txBody>
            <a:bodyPr/>
            <a:lstStyle/>
            <a:p>
              <a:endParaRPr lang="en-CA"/>
            </a:p>
          </p:txBody>
        </p:sp>
        <p:sp>
          <p:nvSpPr>
            <p:cNvPr id="15" name="Freeform 15"/>
            <p:cNvSpPr/>
            <p:nvPr/>
          </p:nvSpPr>
          <p:spPr>
            <a:xfrm rot="-10800000">
              <a:off x="0" y="0"/>
              <a:ext cx="8908803" cy="488589"/>
            </a:xfrm>
            <a:custGeom>
              <a:avLst/>
              <a:gdLst/>
              <a:ahLst/>
              <a:cxnLst/>
              <a:rect l="l" t="t" r="r" b="b"/>
              <a:pathLst>
                <a:path w="8908803" h="488589">
                  <a:moveTo>
                    <a:pt x="0" y="0"/>
                  </a:moveTo>
                  <a:lnTo>
                    <a:pt x="8908803" y="0"/>
                  </a:lnTo>
                  <a:lnTo>
                    <a:pt x="8908803" y="488589"/>
                  </a:lnTo>
                  <a:lnTo>
                    <a:pt x="0" y="488589"/>
                  </a:lnTo>
                  <a:lnTo>
                    <a:pt x="0" y="0"/>
                  </a:lnTo>
                  <a:close/>
                </a:path>
              </a:pathLst>
            </a:custGeom>
            <a:blipFill>
              <a:blip r:embed="rId3">
                <a:alphaModFix amt="50000"/>
              </a:blip>
              <a:stretch>
                <a:fillRect b="-1723375"/>
              </a:stretch>
            </a:blipFill>
          </p:spPr>
          <p:txBody>
            <a:bodyPr/>
            <a:lstStyle/>
            <a:p>
              <a:endParaRPr lang="en-CA"/>
            </a:p>
          </p:txBody>
        </p:sp>
      </p:grpSp>
      <p:sp>
        <p:nvSpPr>
          <p:cNvPr id="16" name="TextBox 16"/>
          <p:cNvSpPr txBox="1"/>
          <p:nvPr/>
        </p:nvSpPr>
        <p:spPr>
          <a:xfrm>
            <a:off x="854202" y="2053628"/>
            <a:ext cx="16579596" cy="4032885"/>
          </a:xfrm>
          <a:prstGeom prst="rect">
            <a:avLst/>
          </a:prstGeom>
        </p:spPr>
        <p:txBody>
          <a:bodyPr lIns="0" tIns="0" rIns="0" bIns="0" rtlCol="0" anchor="t">
            <a:spAutoFit/>
          </a:bodyPr>
          <a:lstStyle/>
          <a:p>
            <a:pPr algn="ctr">
              <a:lnSpc>
                <a:spcPts val="14400"/>
              </a:lnSpc>
            </a:pPr>
            <a:r>
              <a:rPr lang="en-US" sz="14400" b="1">
                <a:solidFill>
                  <a:srgbClr val="E18027"/>
                </a:solidFill>
                <a:latin typeface="Avenir Bold"/>
                <a:ea typeface="Avenir Bold"/>
                <a:cs typeface="Avenir Bold"/>
                <a:sym typeface="Avenir Bold"/>
              </a:rPr>
              <a:t>WHAT ARE YOUR BARRIERS?</a:t>
            </a:r>
          </a:p>
        </p:txBody>
      </p:sp>
      <p:sp>
        <p:nvSpPr>
          <p:cNvPr id="17" name="TextBox 17"/>
          <p:cNvSpPr txBox="1"/>
          <p:nvPr/>
        </p:nvSpPr>
        <p:spPr>
          <a:xfrm>
            <a:off x="3142281" y="7107555"/>
            <a:ext cx="6001719" cy="1243966"/>
          </a:xfrm>
          <a:prstGeom prst="rect">
            <a:avLst/>
          </a:prstGeom>
        </p:spPr>
        <p:txBody>
          <a:bodyPr lIns="0" tIns="0" rIns="0" bIns="0" rtlCol="0" anchor="t">
            <a:spAutoFit/>
          </a:bodyPr>
          <a:lstStyle/>
          <a:p>
            <a:pPr algn="ctr">
              <a:lnSpc>
                <a:spcPts val="3359"/>
              </a:lnSpc>
            </a:pPr>
            <a:r>
              <a:rPr lang="en-US" sz="2399">
                <a:solidFill>
                  <a:srgbClr val="222227"/>
                </a:solidFill>
                <a:latin typeface="Helvetica Now"/>
                <a:ea typeface="Helvetica Now"/>
                <a:cs typeface="Helvetica Now"/>
                <a:sym typeface="Helvetica Now"/>
              </a:rPr>
              <a:t>First impressions</a:t>
            </a:r>
          </a:p>
          <a:p>
            <a:pPr algn="ctr">
              <a:lnSpc>
                <a:spcPts val="3359"/>
              </a:lnSpc>
            </a:pPr>
            <a:endParaRPr lang="en-US" sz="2399">
              <a:solidFill>
                <a:srgbClr val="222227"/>
              </a:solidFill>
              <a:latin typeface="Helvetica Now"/>
              <a:ea typeface="Helvetica Now"/>
              <a:cs typeface="Helvetica Now"/>
              <a:sym typeface="Helvetica Now"/>
            </a:endParaRPr>
          </a:p>
          <a:p>
            <a:pPr algn="ctr">
              <a:lnSpc>
                <a:spcPts val="3359"/>
              </a:lnSpc>
            </a:pPr>
            <a:r>
              <a:rPr lang="en-US" sz="2399">
                <a:solidFill>
                  <a:srgbClr val="222227"/>
                </a:solidFill>
                <a:latin typeface="Helvetica Now"/>
                <a:ea typeface="Helvetica Now"/>
                <a:cs typeface="Helvetica Now"/>
                <a:sym typeface="Helvetica Now"/>
              </a:rPr>
              <a:t>Eliminate unnecessary steps</a:t>
            </a:r>
          </a:p>
        </p:txBody>
      </p:sp>
      <p:sp>
        <p:nvSpPr>
          <p:cNvPr id="18" name="TextBox 18"/>
          <p:cNvSpPr txBox="1"/>
          <p:nvPr/>
        </p:nvSpPr>
        <p:spPr>
          <a:xfrm>
            <a:off x="9144000" y="7107555"/>
            <a:ext cx="6001719" cy="1243966"/>
          </a:xfrm>
          <a:prstGeom prst="rect">
            <a:avLst/>
          </a:prstGeom>
        </p:spPr>
        <p:txBody>
          <a:bodyPr lIns="0" tIns="0" rIns="0" bIns="0" rtlCol="0" anchor="t">
            <a:spAutoFit/>
          </a:bodyPr>
          <a:lstStyle/>
          <a:p>
            <a:pPr algn="ctr">
              <a:lnSpc>
                <a:spcPts val="3359"/>
              </a:lnSpc>
            </a:pPr>
            <a:r>
              <a:rPr lang="en-US" sz="2399">
                <a:solidFill>
                  <a:srgbClr val="222227"/>
                </a:solidFill>
                <a:latin typeface="Helvetica Now"/>
                <a:ea typeface="Helvetica Now"/>
                <a:cs typeface="Helvetica Now"/>
                <a:sym typeface="Helvetica Now"/>
              </a:rPr>
              <a:t>Reduce paperwork</a:t>
            </a:r>
          </a:p>
          <a:p>
            <a:pPr algn="ctr">
              <a:lnSpc>
                <a:spcPts val="3359"/>
              </a:lnSpc>
            </a:pPr>
            <a:endParaRPr lang="en-US" sz="2399">
              <a:solidFill>
                <a:srgbClr val="222227"/>
              </a:solidFill>
              <a:latin typeface="Helvetica Now"/>
              <a:ea typeface="Helvetica Now"/>
              <a:cs typeface="Helvetica Now"/>
              <a:sym typeface="Helvetica Now"/>
            </a:endParaRPr>
          </a:p>
          <a:p>
            <a:pPr algn="ctr">
              <a:lnSpc>
                <a:spcPts val="3359"/>
              </a:lnSpc>
            </a:pPr>
            <a:r>
              <a:rPr lang="en-US" sz="2399">
                <a:solidFill>
                  <a:srgbClr val="222227"/>
                </a:solidFill>
                <a:latin typeface="Helvetica Now"/>
                <a:ea typeface="Helvetica Now"/>
                <a:cs typeface="Helvetica Now"/>
                <a:sym typeface="Helvetica Now"/>
              </a:rPr>
              <a:t>Make it as seamless as possible</a:t>
            </a:r>
          </a:p>
        </p:txBody>
      </p:sp>
      <p:sp>
        <p:nvSpPr>
          <p:cNvPr id="19" name="TextBox 19"/>
          <p:cNvSpPr txBox="1"/>
          <p:nvPr/>
        </p:nvSpPr>
        <p:spPr>
          <a:xfrm>
            <a:off x="5284793" y="6038888"/>
            <a:ext cx="7718415" cy="405765"/>
          </a:xfrm>
          <a:prstGeom prst="rect">
            <a:avLst/>
          </a:prstGeom>
        </p:spPr>
        <p:txBody>
          <a:bodyPr lIns="0" tIns="0" rIns="0" bIns="0" rtlCol="0" anchor="t">
            <a:spAutoFit/>
          </a:bodyPr>
          <a:lstStyle/>
          <a:p>
            <a:pPr algn="ctr">
              <a:lnSpc>
                <a:spcPts val="3359"/>
              </a:lnSpc>
            </a:pPr>
            <a:r>
              <a:rPr lang="en-US" sz="2400">
                <a:solidFill>
                  <a:srgbClr val="4499C2"/>
                </a:solidFill>
                <a:latin typeface="Helvetica Now"/>
                <a:ea typeface="Helvetica Now"/>
                <a:cs typeface="Helvetica Now"/>
                <a:sym typeface="Helvetica Now"/>
              </a:rPr>
              <a:t>INTENTIONAL RISK MANAGEMENT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144000" cy="10287000"/>
            <a:chOff x="0" y="0"/>
            <a:chExt cx="2408296" cy="2709333"/>
          </a:xfrm>
        </p:grpSpPr>
        <p:sp>
          <p:nvSpPr>
            <p:cNvPr id="3" name="Freeform 3"/>
            <p:cNvSpPr/>
            <p:nvPr/>
          </p:nvSpPr>
          <p:spPr>
            <a:xfrm>
              <a:off x="0" y="0"/>
              <a:ext cx="2408296" cy="2709333"/>
            </a:xfrm>
            <a:custGeom>
              <a:avLst/>
              <a:gdLst/>
              <a:ahLst/>
              <a:cxnLst/>
              <a:rect l="l" t="t" r="r" b="b"/>
              <a:pathLst>
                <a:path w="2408296" h="2709333">
                  <a:moveTo>
                    <a:pt x="0" y="0"/>
                  </a:moveTo>
                  <a:lnTo>
                    <a:pt x="2408296" y="0"/>
                  </a:lnTo>
                  <a:lnTo>
                    <a:pt x="2408296" y="2709333"/>
                  </a:lnTo>
                  <a:lnTo>
                    <a:pt x="0" y="2709333"/>
                  </a:lnTo>
                  <a:close/>
                </a:path>
              </a:pathLst>
            </a:custGeom>
            <a:solidFill>
              <a:srgbClr val="F2F4E1"/>
            </a:solidFill>
          </p:spPr>
          <p:txBody>
            <a:bodyPr/>
            <a:lstStyle/>
            <a:p>
              <a:endParaRPr lang="en-CA"/>
            </a:p>
          </p:txBody>
        </p:sp>
        <p:sp>
          <p:nvSpPr>
            <p:cNvPr id="4" name="TextBox 4"/>
            <p:cNvSpPr txBox="1"/>
            <p:nvPr/>
          </p:nvSpPr>
          <p:spPr>
            <a:xfrm>
              <a:off x="0" y="-38100"/>
              <a:ext cx="2408296" cy="2747433"/>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H="1">
            <a:off x="9424338" y="0"/>
            <a:ext cx="0" cy="10287000"/>
          </a:xfrm>
          <a:prstGeom prst="line">
            <a:avLst/>
          </a:prstGeom>
          <a:ln w="47625" cap="flat">
            <a:solidFill>
              <a:srgbClr val="FED53D"/>
            </a:solidFill>
            <a:prstDash val="sysDot"/>
            <a:headEnd type="none" w="sm" len="sm"/>
            <a:tailEnd type="none" w="sm" len="sm"/>
          </a:ln>
        </p:spPr>
        <p:txBody>
          <a:bodyPr/>
          <a:lstStyle/>
          <a:p>
            <a:endParaRPr lang="en-CA"/>
          </a:p>
        </p:txBody>
      </p:sp>
      <p:sp>
        <p:nvSpPr>
          <p:cNvPr id="7" name="TextBox 7"/>
          <p:cNvSpPr txBox="1"/>
          <p:nvPr/>
        </p:nvSpPr>
        <p:spPr>
          <a:xfrm>
            <a:off x="1219200" y="3823334"/>
            <a:ext cx="7284910" cy="5434966"/>
          </a:xfrm>
          <a:prstGeom prst="rect">
            <a:avLst/>
          </a:prstGeom>
        </p:spPr>
        <p:txBody>
          <a:bodyPr lIns="0" tIns="0" rIns="0" bIns="0" rtlCol="0" anchor="t">
            <a:spAutoFit/>
          </a:bodyPr>
          <a:lstStyle/>
          <a:p>
            <a:pPr algn="l">
              <a:lnSpc>
                <a:spcPts val="3359"/>
              </a:lnSpc>
            </a:pPr>
            <a:r>
              <a:rPr lang="en-US" sz="2399">
                <a:solidFill>
                  <a:srgbClr val="222227"/>
                </a:solidFill>
                <a:latin typeface="Helvetica Now"/>
                <a:ea typeface="Helvetica Now"/>
                <a:cs typeface="Helvetica Now"/>
                <a:sym typeface="Helvetica Now"/>
              </a:rPr>
              <a:t>Volunteers Needed</a:t>
            </a: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r>
              <a:rPr lang="en-US" sz="2399">
                <a:solidFill>
                  <a:srgbClr val="222227"/>
                </a:solidFill>
                <a:latin typeface="Helvetica Now"/>
                <a:ea typeface="Helvetica Now"/>
                <a:cs typeface="Helvetica Now"/>
                <a:sym typeface="Helvetica Now"/>
              </a:rPr>
              <a:t>Desperation reeks of desperation</a:t>
            </a: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r>
              <a:rPr lang="en-US" sz="2399">
                <a:solidFill>
                  <a:srgbClr val="222227"/>
                </a:solidFill>
                <a:latin typeface="Helvetica Now"/>
                <a:ea typeface="Helvetica Now"/>
                <a:cs typeface="Helvetica Now"/>
                <a:sym typeface="Helvetica Now"/>
              </a:rPr>
              <a:t>Generic messages don’t work</a:t>
            </a: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r>
              <a:rPr lang="en-US" sz="2399">
                <a:solidFill>
                  <a:srgbClr val="222227"/>
                </a:solidFill>
                <a:latin typeface="Helvetica Now"/>
                <a:ea typeface="Helvetica Now"/>
                <a:cs typeface="Helvetica Now"/>
                <a:sym typeface="Helvetica Now"/>
              </a:rPr>
              <a:t>Understand your ideal audience</a:t>
            </a: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r>
              <a:rPr lang="en-US" sz="2399">
                <a:solidFill>
                  <a:srgbClr val="222227"/>
                </a:solidFill>
                <a:latin typeface="Helvetica Now"/>
                <a:ea typeface="Helvetica Now"/>
                <a:cs typeface="Helvetica Now"/>
                <a:sym typeface="Helvetica Now"/>
              </a:rPr>
              <a:t>Tailor your messaging</a:t>
            </a: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r>
              <a:rPr lang="en-US" sz="2399">
                <a:solidFill>
                  <a:srgbClr val="222227"/>
                </a:solidFill>
                <a:latin typeface="Helvetica Now"/>
                <a:ea typeface="Helvetica Now"/>
                <a:cs typeface="Helvetica Now"/>
                <a:sym typeface="Helvetica Now"/>
              </a:rPr>
              <a:t>Strategic placement</a:t>
            </a:r>
          </a:p>
        </p:txBody>
      </p:sp>
      <p:sp>
        <p:nvSpPr>
          <p:cNvPr id="8" name="AutoShape 8"/>
          <p:cNvSpPr/>
          <p:nvPr/>
        </p:nvSpPr>
        <p:spPr>
          <a:xfrm>
            <a:off x="1219200" y="6564630"/>
            <a:ext cx="7284910" cy="0"/>
          </a:xfrm>
          <a:prstGeom prst="line">
            <a:avLst/>
          </a:prstGeom>
          <a:ln w="47625" cap="flat">
            <a:solidFill>
              <a:srgbClr val="FED53D"/>
            </a:solidFill>
            <a:prstDash val="sysDot"/>
            <a:headEnd type="none" w="sm" len="sm"/>
            <a:tailEnd type="none" w="sm" len="sm"/>
          </a:ln>
        </p:spPr>
        <p:txBody>
          <a:bodyPr/>
          <a:lstStyle/>
          <a:p>
            <a:endParaRPr lang="en-CA"/>
          </a:p>
        </p:txBody>
      </p:sp>
      <p:sp>
        <p:nvSpPr>
          <p:cNvPr id="9" name="TextBox 9"/>
          <p:cNvSpPr txBox="1"/>
          <p:nvPr/>
        </p:nvSpPr>
        <p:spPr>
          <a:xfrm>
            <a:off x="639890" y="762626"/>
            <a:ext cx="7864221" cy="1937393"/>
          </a:xfrm>
          <a:prstGeom prst="rect">
            <a:avLst/>
          </a:prstGeom>
        </p:spPr>
        <p:txBody>
          <a:bodyPr lIns="0" tIns="0" rIns="0" bIns="0" rtlCol="0" anchor="t">
            <a:spAutoFit/>
          </a:bodyPr>
          <a:lstStyle/>
          <a:p>
            <a:pPr algn="r">
              <a:lnSpc>
                <a:spcPts val="6900"/>
              </a:lnSpc>
            </a:pPr>
            <a:r>
              <a:rPr lang="en-US" sz="6900" b="1">
                <a:solidFill>
                  <a:srgbClr val="4499C2"/>
                </a:solidFill>
                <a:latin typeface="Avenir Bold"/>
                <a:ea typeface="Avenir Bold"/>
                <a:cs typeface="Avenir Bold"/>
                <a:sym typeface="Avenir Bold"/>
              </a:rPr>
              <a:t>WHAT’S YOUR CALL TO ACTION?</a:t>
            </a:r>
          </a:p>
        </p:txBody>
      </p:sp>
      <p:sp>
        <p:nvSpPr>
          <p:cNvPr id="10" name="TextBox 10"/>
          <p:cNvSpPr txBox="1"/>
          <p:nvPr/>
        </p:nvSpPr>
        <p:spPr>
          <a:xfrm>
            <a:off x="2402524" y="2756668"/>
            <a:ext cx="6101587" cy="405765"/>
          </a:xfrm>
          <a:prstGeom prst="rect">
            <a:avLst/>
          </a:prstGeom>
        </p:spPr>
        <p:txBody>
          <a:bodyPr lIns="0" tIns="0" rIns="0" bIns="0" rtlCol="0" anchor="t">
            <a:spAutoFit/>
          </a:bodyPr>
          <a:lstStyle/>
          <a:p>
            <a:pPr algn="r">
              <a:lnSpc>
                <a:spcPts val="3359"/>
              </a:lnSpc>
            </a:pPr>
            <a:r>
              <a:rPr lang="en-US" sz="2400">
                <a:solidFill>
                  <a:srgbClr val="E18027"/>
                </a:solidFill>
                <a:latin typeface="Helvetica Now"/>
                <a:ea typeface="Helvetica Now"/>
                <a:cs typeface="Helvetica Now"/>
                <a:sym typeface="Helvetica Now"/>
              </a:rPr>
              <a:t>STRATEGIC MESSAGES</a:t>
            </a:r>
          </a:p>
        </p:txBody>
      </p:sp>
      <p:pic>
        <p:nvPicPr>
          <p:cNvPr id="11" name="Picture 10">
            <a:extLst>
              <a:ext uri="{FF2B5EF4-FFF2-40B4-BE49-F238E27FC236}">
                <a16:creationId xmlns:a16="http://schemas.microsoft.com/office/drawing/2014/main" id="{2BFCC0B6-5E06-4C17-062E-2F89E5DA8ED4}"/>
              </a:ext>
            </a:extLst>
          </p:cNvPr>
          <p:cNvPicPr>
            <a:picLocks noChangeAspect="1"/>
          </p:cNvPicPr>
          <p:nvPr/>
        </p:nvPicPr>
        <p:blipFill>
          <a:blip r:embed="rId3"/>
          <a:stretch>
            <a:fillRect/>
          </a:stretch>
        </p:blipFill>
        <p:spPr>
          <a:xfrm>
            <a:off x="10363200" y="762626"/>
            <a:ext cx="6236986" cy="8835730"/>
          </a:xfrm>
          <a:prstGeom prst="rect">
            <a:avLst/>
          </a:prstGeom>
        </p:spPr>
      </p:pic>
      <p:sp>
        <p:nvSpPr>
          <p:cNvPr id="12" name="TextBox 11">
            <a:extLst>
              <a:ext uri="{FF2B5EF4-FFF2-40B4-BE49-F238E27FC236}">
                <a16:creationId xmlns:a16="http://schemas.microsoft.com/office/drawing/2014/main" id="{6EC04DCD-C394-4740-4AA3-66EC088FFAD9}"/>
              </a:ext>
            </a:extLst>
          </p:cNvPr>
          <p:cNvSpPr txBox="1"/>
          <p:nvPr/>
        </p:nvSpPr>
        <p:spPr>
          <a:xfrm>
            <a:off x="10732786" y="4838700"/>
            <a:ext cx="5867400" cy="2862322"/>
          </a:xfrm>
          <a:prstGeom prst="rect">
            <a:avLst/>
          </a:prstGeom>
          <a:noFill/>
        </p:spPr>
        <p:txBody>
          <a:bodyPr wrap="square" rtlCol="0">
            <a:spAutoFit/>
          </a:bodyPr>
          <a:lstStyle/>
          <a:p>
            <a:pPr algn="ctr"/>
            <a:r>
              <a:rPr lang="en-US" sz="3000" strike="sngStrike" dirty="0">
                <a:latin typeface="Cavolini" panose="03000502040302020204" pitchFamily="66" charset="0"/>
                <a:cs typeface="Cavolini" panose="03000502040302020204" pitchFamily="66" charset="0"/>
              </a:rPr>
              <a:t>Volunteers Desperately needed!</a:t>
            </a:r>
          </a:p>
          <a:p>
            <a:pPr algn="ctr"/>
            <a:endParaRPr lang="en-US" sz="3000" strike="sngStrike" dirty="0">
              <a:latin typeface="Cavolini" panose="03000502040302020204" pitchFamily="66" charset="0"/>
              <a:cs typeface="Cavolini" panose="03000502040302020204" pitchFamily="66" charset="0"/>
            </a:endParaRPr>
          </a:p>
          <a:p>
            <a:pPr algn="ctr"/>
            <a:r>
              <a:rPr lang="en-US" sz="3000" strike="sngStrike" dirty="0">
                <a:latin typeface="Cavolini" panose="03000502040302020204" pitchFamily="66" charset="0"/>
                <a:cs typeface="Cavolini" panose="03000502040302020204" pitchFamily="66" charset="0"/>
              </a:rPr>
              <a:t>Make a difference today</a:t>
            </a:r>
          </a:p>
          <a:p>
            <a:pPr algn="ctr"/>
            <a:endParaRPr lang="en-US" sz="3000" strike="sngStrike" dirty="0">
              <a:latin typeface="Cavolini" panose="03000502040302020204" pitchFamily="66" charset="0"/>
              <a:cs typeface="Cavolini" panose="03000502040302020204" pitchFamily="66" charset="0"/>
            </a:endParaRPr>
          </a:p>
          <a:p>
            <a:pPr algn="ctr"/>
            <a:r>
              <a:rPr lang="en-US" sz="3000" strike="sngStrike" dirty="0">
                <a:latin typeface="Cavolini" panose="03000502040302020204" pitchFamily="66" charset="0"/>
                <a:cs typeface="Cavolini" panose="03000502040302020204" pitchFamily="66" charset="0"/>
              </a:rPr>
              <a:t>Join Our Team</a:t>
            </a:r>
            <a:endParaRPr lang="en-CA" sz="3000" strike="sngStrike" dirty="0">
              <a:latin typeface="Cavolini" panose="03000502040302020204" pitchFamily="66" charset="0"/>
              <a:cs typeface="Cavolini" panose="0300050204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4E1"/>
        </a:solidFill>
        <a:effectLst/>
      </p:bgPr>
    </p:bg>
    <p:spTree>
      <p:nvGrpSpPr>
        <p:cNvPr id="1" name=""/>
        <p:cNvGrpSpPr/>
        <p:nvPr/>
      </p:nvGrpSpPr>
      <p:grpSpPr>
        <a:xfrm>
          <a:off x="0" y="0"/>
          <a:ext cx="0" cy="0"/>
          <a:chOff x="0" y="0"/>
          <a:chExt cx="0" cy="0"/>
        </a:xfrm>
      </p:grpSpPr>
      <p:grpSp>
        <p:nvGrpSpPr>
          <p:cNvPr id="2" name="Group 2"/>
          <p:cNvGrpSpPr/>
          <p:nvPr/>
        </p:nvGrpSpPr>
        <p:grpSpPr>
          <a:xfrm>
            <a:off x="9334717" y="1028700"/>
            <a:ext cx="7924583" cy="3035823"/>
            <a:chOff x="0" y="0"/>
            <a:chExt cx="2087133" cy="799558"/>
          </a:xfrm>
        </p:grpSpPr>
        <p:sp>
          <p:nvSpPr>
            <p:cNvPr id="3" name="Freeform 3"/>
            <p:cNvSpPr/>
            <p:nvPr/>
          </p:nvSpPr>
          <p:spPr>
            <a:xfrm>
              <a:off x="0" y="0"/>
              <a:ext cx="2087133" cy="799558"/>
            </a:xfrm>
            <a:custGeom>
              <a:avLst/>
              <a:gdLst/>
              <a:ahLst/>
              <a:cxnLst/>
              <a:rect l="l" t="t" r="r" b="b"/>
              <a:pathLst>
                <a:path w="2087133" h="799558">
                  <a:moveTo>
                    <a:pt x="0" y="0"/>
                  </a:moveTo>
                  <a:lnTo>
                    <a:pt x="2087133" y="0"/>
                  </a:lnTo>
                  <a:lnTo>
                    <a:pt x="2087133" y="799558"/>
                  </a:lnTo>
                  <a:lnTo>
                    <a:pt x="0" y="799558"/>
                  </a:lnTo>
                  <a:close/>
                </a:path>
              </a:pathLst>
            </a:custGeom>
            <a:solidFill>
              <a:srgbClr val="FFFFFF"/>
            </a:solidFill>
            <a:ln w="47625" cap="sq">
              <a:solidFill>
                <a:srgbClr val="FED53D"/>
              </a:solidFill>
              <a:prstDash val="sysDot"/>
              <a:miter/>
            </a:ln>
          </p:spPr>
          <p:txBody>
            <a:bodyPr/>
            <a:lstStyle/>
            <a:p>
              <a:endParaRPr lang="en-CA"/>
            </a:p>
          </p:txBody>
        </p:sp>
        <p:sp>
          <p:nvSpPr>
            <p:cNvPr id="4" name="TextBox 4"/>
            <p:cNvSpPr txBox="1"/>
            <p:nvPr/>
          </p:nvSpPr>
          <p:spPr>
            <a:xfrm>
              <a:off x="0" y="-38100"/>
              <a:ext cx="2087133" cy="83765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535536" y="1449398"/>
            <a:ext cx="7522945" cy="1536065"/>
          </a:xfrm>
          <a:prstGeom prst="rect">
            <a:avLst/>
          </a:prstGeom>
        </p:spPr>
        <p:txBody>
          <a:bodyPr lIns="0" tIns="0" rIns="0" bIns="0" rtlCol="0" anchor="t">
            <a:spAutoFit/>
          </a:bodyPr>
          <a:lstStyle/>
          <a:p>
            <a:pPr algn="ctr">
              <a:lnSpc>
                <a:spcPts val="6160"/>
              </a:lnSpc>
            </a:pPr>
            <a:r>
              <a:rPr lang="en-US" sz="4400" b="1">
                <a:solidFill>
                  <a:srgbClr val="4499C2"/>
                </a:solidFill>
                <a:latin typeface="Helvetica Now Bold"/>
                <a:ea typeface="Helvetica Now Bold"/>
                <a:cs typeface="Helvetica Now Bold"/>
                <a:sym typeface="Helvetica Now Bold"/>
              </a:rPr>
              <a:t>WHAT ARE YOU</a:t>
            </a:r>
          </a:p>
          <a:p>
            <a:pPr algn="ctr">
              <a:lnSpc>
                <a:spcPts val="6160"/>
              </a:lnSpc>
              <a:spcBef>
                <a:spcPct val="0"/>
              </a:spcBef>
            </a:pPr>
            <a:r>
              <a:rPr lang="en-US" sz="4400" b="1">
                <a:solidFill>
                  <a:srgbClr val="4499C2"/>
                </a:solidFill>
                <a:latin typeface="Helvetica Now Bold"/>
                <a:ea typeface="Helvetica Now Bold"/>
                <a:cs typeface="Helvetica Now Bold"/>
                <a:sym typeface="Helvetica Now Bold"/>
              </a:rPr>
              <a:t>WAITING FOR?</a:t>
            </a:r>
          </a:p>
        </p:txBody>
      </p:sp>
      <p:grpSp>
        <p:nvGrpSpPr>
          <p:cNvPr id="6" name="Group 6"/>
          <p:cNvGrpSpPr/>
          <p:nvPr/>
        </p:nvGrpSpPr>
        <p:grpSpPr>
          <a:xfrm>
            <a:off x="1028700" y="1028700"/>
            <a:ext cx="7917070" cy="3040818"/>
            <a:chOff x="0" y="0"/>
            <a:chExt cx="2085154" cy="800874"/>
          </a:xfrm>
        </p:grpSpPr>
        <p:sp>
          <p:nvSpPr>
            <p:cNvPr id="7" name="Freeform 7"/>
            <p:cNvSpPr/>
            <p:nvPr/>
          </p:nvSpPr>
          <p:spPr>
            <a:xfrm>
              <a:off x="0" y="0"/>
              <a:ext cx="2085154" cy="800874"/>
            </a:xfrm>
            <a:custGeom>
              <a:avLst/>
              <a:gdLst/>
              <a:ahLst/>
              <a:cxnLst/>
              <a:rect l="l" t="t" r="r" b="b"/>
              <a:pathLst>
                <a:path w="2085154" h="800874">
                  <a:moveTo>
                    <a:pt x="0" y="0"/>
                  </a:moveTo>
                  <a:lnTo>
                    <a:pt x="2085154" y="0"/>
                  </a:lnTo>
                  <a:lnTo>
                    <a:pt x="2085154" y="800874"/>
                  </a:lnTo>
                  <a:lnTo>
                    <a:pt x="0" y="800874"/>
                  </a:lnTo>
                  <a:close/>
                </a:path>
              </a:pathLst>
            </a:custGeom>
            <a:solidFill>
              <a:srgbClr val="FFFFFF"/>
            </a:solidFill>
            <a:ln w="47625" cap="sq">
              <a:solidFill>
                <a:srgbClr val="FED53D"/>
              </a:solidFill>
              <a:prstDash val="sysDot"/>
              <a:miter/>
            </a:ln>
          </p:spPr>
          <p:txBody>
            <a:bodyPr/>
            <a:lstStyle/>
            <a:p>
              <a:endParaRPr lang="en-CA"/>
            </a:p>
          </p:txBody>
        </p:sp>
        <p:sp>
          <p:nvSpPr>
            <p:cNvPr id="8" name="TextBox 8"/>
            <p:cNvSpPr txBox="1"/>
            <p:nvPr/>
          </p:nvSpPr>
          <p:spPr>
            <a:xfrm>
              <a:off x="0" y="-38100"/>
              <a:ext cx="2085154" cy="838974"/>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260203" y="1449398"/>
            <a:ext cx="7454064" cy="1536066"/>
          </a:xfrm>
          <a:prstGeom prst="rect">
            <a:avLst/>
          </a:prstGeom>
        </p:spPr>
        <p:txBody>
          <a:bodyPr lIns="0" tIns="0" rIns="0" bIns="0" rtlCol="0" anchor="t">
            <a:spAutoFit/>
          </a:bodyPr>
          <a:lstStyle/>
          <a:p>
            <a:pPr algn="ctr">
              <a:lnSpc>
                <a:spcPts val="6159"/>
              </a:lnSpc>
              <a:spcBef>
                <a:spcPct val="0"/>
              </a:spcBef>
            </a:pPr>
            <a:r>
              <a:rPr lang="en-US" sz="4399" b="1">
                <a:solidFill>
                  <a:srgbClr val="4499C2"/>
                </a:solidFill>
                <a:latin typeface="Helvetica Now Bold"/>
                <a:ea typeface="Helvetica Now Bold"/>
                <a:cs typeface="Helvetica Now Bold"/>
                <a:sym typeface="Helvetica Now Bold"/>
              </a:rPr>
              <a:t>WHAT ARE YOU ASKING THEM TO DO?</a:t>
            </a:r>
          </a:p>
        </p:txBody>
      </p:sp>
      <p:grpSp>
        <p:nvGrpSpPr>
          <p:cNvPr id="10" name="Group 10"/>
          <p:cNvGrpSpPr/>
          <p:nvPr/>
        </p:nvGrpSpPr>
        <p:grpSpPr>
          <a:xfrm>
            <a:off x="9334717" y="5384277"/>
            <a:ext cx="7924583" cy="3035823"/>
            <a:chOff x="0" y="0"/>
            <a:chExt cx="2087133" cy="799558"/>
          </a:xfrm>
        </p:grpSpPr>
        <p:sp>
          <p:nvSpPr>
            <p:cNvPr id="11" name="Freeform 11"/>
            <p:cNvSpPr/>
            <p:nvPr/>
          </p:nvSpPr>
          <p:spPr>
            <a:xfrm>
              <a:off x="0" y="0"/>
              <a:ext cx="2087133" cy="799558"/>
            </a:xfrm>
            <a:custGeom>
              <a:avLst/>
              <a:gdLst/>
              <a:ahLst/>
              <a:cxnLst/>
              <a:rect l="l" t="t" r="r" b="b"/>
              <a:pathLst>
                <a:path w="2087133" h="799558">
                  <a:moveTo>
                    <a:pt x="0" y="0"/>
                  </a:moveTo>
                  <a:lnTo>
                    <a:pt x="2087133" y="0"/>
                  </a:lnTo>
                  <a:lnTo>
                    <a:pt x="2087133" y="799558"/>
                  </a:lnTo>
                  <a:lnTo>
                    <a:pt x="0" y="799558"/>
                  </a:lnTo>
                  <a:close/>
                </a:path>
              </a:pathLst>
            </a:custGeom>
            <a:solidFill>
              <a:srgbClr val="FFFFFF"/>
            </a:solidFill>
            <a:ln w="47625" cap="sq">
              <a:solidFill>
                <a:srgbClr val="FED53D"/>
              </a:solidFill>
              <a:prstDash val="sysDot"/>
              <a:miter/>
            </a:ln>
          </p:spPr>
          <p:txBody>
            <a:bodyPr/>
            <a:lstStyle/>
            <a:p>
              <a:endParaRPr lang="en-CA"/>
            </a:p>
          </p:txBody>
        </p:sp>
        <p:sp>
          <p:nvSpPr>
            <p:cNvPr id="12" name="TextBox 12"/>
            <p:cNvSpPr txBox="1"/>
            <p:nvPr/>
          </p:nvSpPr>
          <p:spPr>
            <a:xfrm>
              <a:off x="0" y="-38100"/>
              <a:ext cx="2087133" cy="83765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535536" y="5785242"/>
            <a:ext cx="7522945" cy="1536065"/>
          </a:xfrm>
          <a:prstGeom prst="rect">
            <a:avLst/>
          </a:prstGeom>
        </p:spPr>
        <p:txBody>
          <a:bodyPr lIns="0" tIns="0" rIns="0" bIns="0" rtlCol="0" anchor="t">
            <a:spAutoFit/>
          </a:bodyPr>
          <a:lstStyle/>
          <a:p>
            <a:pPr algn="ctr">
              <a:lnSpc>
                <a:spcPts val="6160"/>
              </a:lnSpc>
              <a:spcBef>
                <a:spcPct val="0"/>
              </a:spcBef>
            </a:pPr>
            <a:r>
              <a:rPr lang="en-US" sz="4400" b="1">
                <a:solidFill>
                  <a:srgbClr val="4499C2"/>
                </a:solidFill>
                <a:latin typeface="Helvetica Now Bold"/>
                <a:ea typeface="Helvetica Now Bold"/>
                <a:cs typeface="Helvetica Now Bold"/>
                <a:sym typeface="Helvetica Now Bold"/>
              </a:rPr>
              <a:t>WHAT’S YOUR CALL TO ACTION?</a:t>
            </a:r>
          </a:p>
        </p:txBody>
      </p:sp>
      <p:grpSp>
        <p:nvGrpSpPr>
          <p:cNvPr id="14" name="Group 14"/>
          <p:cNvGrpSpPr/>
          <p:nvPr/>
        </p:nvGrpSpPr>
        <p:grpSpPr>
          <a:xfrm>
            <a:off x="1028700" y="5379282"/>
            <a:ext cx="7917070" cy="3040818"/>
            <a:chOff x="0" y="0"/>
            <a:chExt cx="2085154" cy="800874"/>
          </a:xfrm>
        </p:grpSpPr>
        <p:sp>
          <p:nvSpPr>
            <p:cNvPr id="15" name="Freeform 15"/>
            <p:cNvSpPr/>
            <p:nvPr/>
          </p:nvSpPr>
          <p:spPr>
            <a:xfrm>
              <a:off x="0" y="0"/>
              <a:ext cx="2085154" cy="800874"/>
            </a:xfrm>
            <a:custGeom>
              <a:avLst/>
              <a:gdLst/>
              <a:ahLst/>
              <a:cxnLst/>
              <a:rect l="l" t="t" r="r" b="b"/>
              <a:pathLst>
                <a:path w="2085154" h="800874">
                  <a:moveTo>
                    <a:pt x="0" y="0"/>
                  </a:moveTo>
                  <a:lnTo>
                    <a:pt x="2085154" y="0"/>
                  </a:lnTo>
                  <a:lnTo>
                    <a:pt x="2085154" y="800874"/>
                  </a:lnTo>
                  <a:lnTo>
                    <a:pt x="0" y="800874"/>
                  </a:lnTo>
                  <a:close/>
                </a:path>
              </a:pathLst>
            </a:custGeom>
            <a:solidFill>
              <a:srgbClr val="FFFFFF"/>
            </a:solidFill>
            <a:ln w="47625" cap="sq">
              <a:solidFill>
                <a:srgbClr val="FED53D"/>
              </a:solidFill>
              <a:prstDash val="sysDot"/>
              <a:miter/>
            </a:ln>
          </p:spPr>
          <p:txBody>
            <a:bodyPr/>
            <a:lstStyle/>
            <a:p>
              <a:endParaRPr lang="en-CA"/>
            </a:p>
          </p:txBody>
        </p:sp>
        <p:sp>
          <p:nvSpPr>
            <p:cNvPr id="16" name="TextBox 16"/>
            <p:cNvSpPr txBox="1"/>
            <p:nvPr/>
          </p:nvSpPr>
          <p:spPr>
            <a:xfrm>
              <a:off x="0" y="-38100"/>
              <a:ext cx="2085154" cy="838974"/>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161089" y="5785242"/>
            <a:ext cx="7652293" cy="1536065"/>
          </a:xfrm>
          <a:prstGeom prst="rect">
            <a:avLst/>
          </a:prstGeom>
        </p:spPr>
        <p:txBody>
          <a:bodyPr lIns="0" tIns="0" rIns="0" bIns="0" rtlCol="0" anchor="t">
            <a:spAutoFit/>
          </a:bodyPr>
          <a:lstStyle/>
          <a:p>
            <a:pPr algn="ctr">
              <a:lnSpc>
                <a:spcPts val="6160"/>
              </a:lnSpc>
              <a:spcBef>
                <a:spcPct val="0"/>
              </a:spcBef>
            </a:pPr>
            <a:r>
              <a:rPr lang="en-US" sz="4400" b="1">
                <a:solidFill>
                  <a:srgbClr val="4499C2"/>
                </a:solidFill>
                <a:latin typeface="Helvetica Now Bold"/>
                <a:ea typeface="Helvetica Now Bold"/>
                <a:cs typeface="Helvetica Now Bold"/>
                <a:sym typeface="Helvetica Now Bold"/>
              </a:rPr>
              <a:t>WHAT ARE YOUR BARRIERS?</a:t>
            </a:r>
          </a:p>
        </p:txBody>
      </p:sp>
      <p:sp>
        <p:nvSpPr>
          <p:cNvPr id="18" name="TextBox 18"/>
          <p:cNvSpPr txBox="1"/>
          <p:nvPr/>
        </p:nvSpPr>
        <p:spPr>
          <a:xfrm>
            <a:off x="3074055" y="3226654"/>
            <a:ext cx="3826360" cy="405765"/>
          </a:xfrm>
          <a:prstGeom prst="rect">
            <a:avLst/>
          </a:prstGeom>
        </p:spPr>
        <p:txBody>
          <a:bodyPr lIns="0" tIns="0" rIns="0" bIns="0" rtlCol="0" anchor="t">
            <a:spAutoFit/>
          </a:bodyPr>
          <a:lstStyle/>
          <a:p>
            <a:pPr algn="ctr">
              <a:lnSpc>
                <a:spcPts val="3359"/>
              </a:lnSpc>
            </a:pPr>
            <a:r>
              <a:rPr lang="en-US" sz="2400">
                <a:solidFill>
                  <a:srgbClr val="E18027"/>
                </a:solidFill>
                <a:latin typeface="Helvetica Now"/>
                <a:ea typeface="Helvetica Now"/>
                <a:cs typeface="Helvetica Now"/>
                <a:sym typeface="Helvetica Now"/>
              </a:rPr>
              <a:t>PROVIDE JUST WORK</a:t>
            </a:r>
          </a:p>
        </p:txBody>
      </p:sp>
      <p:sp>
        <p:nvSpPr>
          <p:cNvPr id="19" name="TextBox 19"/>
          <p:cNvSpPr txBox="1"/>
          <p:nvPr/>
        </p:nvSpPr>
        <p:spPr>
          <a:xfrm>
            <a:off x="11383829" y="3226654"/>
            <a:ext cx="3826360" cy="405765"/>
          </a:xfrm>
          <a:prstGeom prst="rect">
            <a:avLst/>
          </a:prstGeom>
        </p:spPr>
        <p:txBody>
          <a:bodyPr lIns="0" tIns="0" rIns="0" bIns="0" rtlCol="0" anchor="t">
            <a:spAutoFit/>
          </a:bodyPr>
          <a:lstStyle/>
          <a:p>
            <a:pPr algn="ctr">
              <a:lnSpc>
                <a:spcPts val="3359"/>
              </a:lnSpc>
            </a:pPr>
            <a:r>
              <a:rPr lang="en-US" sz="2400">
                <a:solidFill>
                  <a:srgbClr val="E18027"/>
                </a:solidFill>
                <a:latin typeface="Helvetica Now"/>
                <a:ea typeface="Helvetica Now"/>
                <a:cs typeface="Helvetica Now"/>
                <a:sym typeface="Helvetica Now"/>
              </a:rPr>
              <a:t>TIME IS YOUR ENEMY</a:t>
            </a:r>
          </a:p>
        </p:txBody>
      </p:sp>
      <p:sp>
        <p:nvSpPr>
          <p:cNvPr id="20" name="TextBox 20"/>
          <p:cNvSpPr txBox="1"/>
          <p:nvPr/>
        </p:nvSpPr>
        <p:spPr>
          <a:xfrm>
            <a:off x="1936442" y="7559432"/>
            <a:ext cx="6101587" cy="405765"/>
          </a:xfrm>
          <a:prstGeom prst="rect">
            <a:avLst/>
          </a:prstGeom>
        </p:spPr>
        <p:txBody>
          <a:bodyPr lIns="0" tIns="0" rIns="0" bIns="0" rtlCol="0" anchor="t">
            <a:spAutoFit/>
          </a:bodyPr>
          <a:lstStyle/>
          <a:p>
            <a:pPr algn="ctr">
              <a:lnSpc>
                <a:spcPts val="3359"/>
              </a:lnSpc>
            </a:pPr>
            <a:r>
              <a:rPr lang="en-US" sz="2400">
                <a:solidFill>
                  <a:srgbClr val="E18027"/>
                </a:solidFill>
                <a:latin typeface="Helvetica Now"/>
                <a:ea typeface="Helvetica Now"/>
                <a:cs typeface="Helvetica Now"/>
                <a:sym typeface="Helvetica Now"/>
              </a:rPr>
              <a:t>INTENTIONAL RISK MANAGEMENT</a:t>
            </a:r>
          </a:p>
        </p:txBody>
      </p:sp>
      <p:sp>
        <p:nvSpPr>
          <p:cNvPr id="21" name="TextBox 21"/>
          <p:cNvSpPr txBox="1"/>
          <p:nvPr/>
        </p:nvSpPr>
        <p:spPr>
          <a:xfrm>
            <a:off x="10246215" y="7559432"/>
            <a:ext cx="6101587" cy="405765"/>
          </a:xfrm>
          <a:prstGeom prst="rect">
            <a:avLst/>
          </a:prstGeom>
        </p:spPr>
        <p:txBody>
          <a:bodyPr lIns="0" tIns="0" rIns="0" bIns="0" rtlCol="0" anchor="t">
            <a:spAutoFit/>
          </a:bodyPr>
          <a:lstStyle/>
          <a:p>
            <a:pPr algn="ctr">
              <a:lnSpc>
                <a:spcPts val="3359"/>
              </a:lnSpc>
            </a:pPr>
            <a:r>
              <a:rPr lang="en-US" sz="2400">
                <a:solidFill>
                  <a:srgbClr val="E18027"/>
                </a:solidFill>
                <a:latin typeface="Helvetica Now"/>
                <a:ea typeface="Helvetica Now"/>
                <a:cs typeface="Helvetica Now"/>
                <a:sym typeface="Helvetica Now"/>
              </a:rPr>
              <a:t>STRATEGIC MESSAGES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86430" y="8345375"/>
            <a:ext cx="3430260" cy="3333803"/>
          </a:xfrm>
          <a:custGeom>
            <a:avLst/>
            <a:gdLst/>
            <a:ahLst/>
            <a:cxnLst/>
            <a:rect l="l" t="t" r="r" b="b"/>
            <a:pathLst>
              <a:path w="3430260" h="3333803">
                <a:moveTo>
                  <a:pt x="0" y="0"/>
                </a:moveTo>
                <a:lnTo>
                  <a:pt x="3430260" y="0"/>
                </a:lnTo>
                <a:lnTo>
                  <a:pt x="3430260" y="3333803"/>
                </a:lnTo>
                <a:lnTo>
                  <a:pt x="0" y="3333803"/>
                </a:lnTo>
                <a:lnTo>
                  <a:pt x="0" y="0"/>
                </a:lnTo>
                <a:close/>
              </a:path>
            </a:pathLst>
          </a:custGeom>
          <a:blipFill>
            <a:blip r:embed="rId2">
              <a:alphaModFix amt="30000"/>
            </a:blip>
            <a:stretch>
              <a:fillRect/>
            </a:stretch>
          </a:blipFill>
        </p:spPr>
        <p:txBody>
          <a:bodyPr/>
          <a:lstStyle/>
          <a:p>
            <a:endParaRPr lang="en-CA"/>
          </a:p>
        </p:txBody>
      </p:sp>
      <p:sp>
        <p:nvSpPr>
          <p:cNvPr id="3" name="Freeform 3"/>
          <p:cNvSpPr/>
          <p:nvPr/>
        </p:nvSpPr>
        <p:spPr>
          <a:xfrm>
            <a:off x="13779031" y="-3223153"/>
            <a:ext cx="5470084" cy="5316268"/>
          </a:xfrm>
          <a:custGeom>
            <a:avLst/>
            <a:gdLst/>
            <a:ahLst/>
            <a:cxnLst/>
            <a:rect l="l" t="t" r="r" b="b"/>
            <a:pathLst>
              <a:path w="5470084" h="5316268">
                <a:moveTo>
                  <a:pt x="0" y="0"/>
                </a:moveTo>
                <a:lnTo>
                  <a:pt x="5470084" y="0"/>
                </a:lnTo>
                <a:lnTo>
                  <a:pt x="5470084" y="5316268"/>
                </a:lnTo>
                <a:lnTo>
                  <a:pt x="0" y="5316268"/>
                </a:lnTo>
                <a:lnTo>
                  <a:pt x="0" y="0"/>
                </a:lnTo>
                <a:close/>
              </a:path>
            </a:pathLst>
          </a:custGeom>
          <a:blipFill>
            <a:blip r:embed="rId2">
              <a:alphaModFix amt="30000"/>
            </a:blip>
            <a:stretch>
              <a:fillRect/>
            </a:stretch>
          </a:blipFill>
        </p:spPr>
        <p:txBody>
          <a:bodyPr/>
          <a:lstStyle/>
          <a:p>
            <a:endParaRPr lang="en-CA"/>
          </a:p>
        </p:txBody>
      </p:sp>
      <p:grpSp>
        <p:nvGrpSpPr>
          <p:cNvPr id="4" name="Group 4"/>
          <p:cNvGrpSpPr/>
          <p:nvPr/>
        </p:nvGrpSpPr>
        <p:grpSpPr>
          <a:xfrm>
            <a:off x="0" y="2658134"/>
            <a:ext cx="18288000" cy="4824511"/>
            <a:chOff x="0" y="0"/>
            <a:chExt cx="4816593" cy="1270653"/>
          </a:xfrm>
        </p:grpSpPr>
        <p:sp>
          <p:nvSpPr>
            <p:cNvPr id="5" name="Freeform 5"/>
            <p:cNvSpPr/>
            <p:nvPr/>
          </p:nvSpPr>
          <p:spPr>
            <a:xfrm>
              <a:off x="0" y="0"/>
              <a:ext cx="4816592" cy="1270653"/>
            </a:xfrm>
            <a:custGeom>
              <a:avLst/>
              <a:gdLst/>
              <a:ahLst/>
              <a:cxnLst/>
              <a:rect l="l" t="t" r="r" b="b"/>
              <a:pathLst>
                <a:path w="4816592" h="1270653">
                  <a:moveTo>
                    <a:pt x="0" y="0"/>
                  </a:moveTo>
                  <a:lnTo>
                    <a:pt x="4816592" y="0"/>
                  </a:lnTo>
                  <a:lnTo>
                    <a:pt x="4816592" y="1270653"/>
                  </a:lnTo>
                  <a:lnTo>
                    <a:pt x="0" y="1270653"/>
                  </a:lnTo>
                  <a:close/>
                </a:path>
              </a:pathLst>
            </a:custGeom>
            <a:solidFill>
              <a:srgbClr val="F2F4E1"/>
            </a:solidFill>
          </p:spPr>
          <p:txBody>
            <a:bodyPr/>
            <a:lstStyle/>
            <a:p>
              <a:endParaRPr lang="en-CA"/>
            </a:p>
          </p:txBody>
        </p:sp>
        <p:sp>
          <p:nvSpPr>
            <p:cNvPr id="6" name="TextBox 6"/>
            <p:cNvSpPr txBox="1"/>
            <p:nvPr/>
          </p:nvSpPr>
          <p:spPr>
            <a:xfrm>
              <a:off x="0" y="-47625"/>
              <a:ext cx="4816593" cy="1318278"/>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854202" y="4274995"/>
            <a:ext cx="16579596" cy="2204085"/>
          </a:xfrm>
          <a:prstGeom prst="rect">
            <a:avLst/>
          </a:prstGeom>
        </p:spPr>
        <p:txBody>
          <a:bodyPr lIns="0" tIns="0" rIns="0" bIns="0" rtlCol="0" anchor="t">
            <a:spAutoFit/>
          </a:bodyPr>
          <a:lstStyle/>
          <a:p>
            <a:pPr algn="ctr">
              <a:lnSpc>
                <a:spcPts val="14400"/>
              </a:lnSpc>
            </a:pPr>
            <a:r>
              <a:rPr lang="en-US" sz="14400" b="1">
                <a:solidFill>
                  <a:srgbClr val="4499C2"/>
                </a:solidFill>
                <a:latin typeface="Avenir Bold"/>
                <a:ea typeface="Avenir Bold"/>
                <a:cs typeface="Avenir Bold"/>
                <a:sym typeface="Avenir Bold"/>
              </a:rPr>
              <a:t>QUESTIONS</a:t>
            </a:r>
          </a:p>
        </p:txBody>
      </p:sp>
      <p:sp>
        <p:nvSpPr>
          <p:cNvPr id="8" name="AutoShape 8"/>
          <p:cNvSpPr/>
          <p:nvPr/>
        </p:nvSpPr>
        <p:spPr>
          <a:xfrm flipH="1" flipV="1">
            <a:off x="0" y="7824029"/>
            <a:ext cx="18288000" cy="20024"/>
          </a:xfrm>
          <a:prstGeom prst="line">
            <a:avLst/>
          </a:prstGeom>
          <a:ln w="47625" cap="flat">
            <a:solidFill>
              <a:srgbClr val="FED53D"/>
            </a:solidFill>
            <a:prstDash val="sysDot"/>
            <a:headEnd type="none" w="sm" len="sm"/>
            <a:tailEnd type="none" w="sm" len="sm"/>
          </a:ln>
        </p:spPr>
        <p:txBody>
          <a:bodyPr/>
          <a:lstStyle/>
          <a:p>
            <a:endParaRPr lang="en-CA"/>
          </a:p>
        </p:txBody>
      </p:sp>
      <p:sp>
        <p:nvSpPr>
          <p:cNvPr id="9" name="AutoShape 9"/>
          <p:cNvSpPr/>
          <p:nvPr/>
        </p:nvSpPr>
        <p:spPr>
          <a:xfrm flipH="1" flipV="1">
            <a:off x="26" y="2269544"/>
            <a:ext cx="18288000" cy="20024"/>
          </a:xfrm>
          <a:prstGeom prst="line">
            <a:avLst/>
          </a:prstGeom>
          <a:ln w="47625" cap="flat">
            <a:solidFill>
              <a:srgbClr val="FED53D"/>
            </a:solidFill>
            <a:prstDash val="sysDot"/>
            <a:headEnd type="none" w="sm" len="sm"/>
            <a:tailEnd type="none" w="sm" len="sm"/>
          </a:ln>
        </p:spPr>
        <p:txBody>
          <a:bodyPr/>
          <a:lstStyle/>
          <a:p>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person standing in front of a whiteboard&#10;&#10;Description automatically generated">
            <a:extLst>
              <a:ext uri="{FF2B5EF4-FFF2-40B4-BE49-F238E27FC236}">
                <a16:creationId xmlns:a16="http://schemas.microsoft.com/office/drawing/2014/main" id="{3A9C6F70-2E79-CD01-5171-446BE946926B}"/>
              </a:ext>
            </a:extLst>
          </p:cNvPr>
          <p:cNvPicPr>
            <a:picLocks noChangeAspect="1"/>
          </p:cNvPicPr>
          <p:nvPr/>
        </p:nvPicPr>
        <p:blipFill>
          <a:blip r:embed="rId2"/>
          <a:srcRect t="19"/>
          <a:stretch/>
        </p:blipFill>
        <p:spPr>
          <a:xfrm>
            <a:off x="20" y="1923"/>
            <a:ext cx="18287980" cy="10285077"/>
          </a:xfrm>
          <a:prstGeom prst="rect">
            <a:avLst/>
          </a:prstGeom>
        </p:spPr>
      </p:pic>
    </p:spTree>
    <p:extLst>
      <p:ext uri="{BB962C8B-B14F-4D97-AF65-F5344CB8AC3E}">
        <p14:creationId xmlns:p14="http://schemas.microsoft.com/office/powerpoint/2010/main" val="2236203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video game&#10;&#10;Description automatically generated">
            <a:extLst>
              <a:ext uri="{FF2B5EF4-FFF2-40B4-BE49-F238E27FC236}">
                <a16:creationId xmlns:a16="http://schemas.microsoft.com/office/drawing/2014/main" id="{5CCE7244-AC17-B3DE-0FE0-BE5496628EA2}"/>
              </a:ext>
            </a:extLst>
          </p:cNvPr>
          <p:cNvPicPr>
            <a:picLocks noChangeAspect="1"/>
          </p:cNvPicPr>
          <p:nvPr/>
        </p:nvPicPr>
        <p:blipFill>
          <a:blip r:embed="rId3"/>
          <a:srcRect t="19"/>
          <a:stretch/>
        </p:blipFill>
        <p:spPr>
          <a:xfrm>
            <a:off x="20" y="1923"/>
            <a:ext cx="18287980" cy="10285077"/>
          </a:xfrm>
          <a:prstGeom prst="rect">
            <a:avLst/>
          </a:prstGeom>
        </p:spPr>
      </p:pic>
    </p:spTree>
    <p:extLst>
      <p:ext uri="{BB962C8B-B14F-4D97-AF65-F5344CB8AC3E}">
        <p14:creationId xmlns:p14="http://schemas.microsoft.com/office/powerpoint/2010/main" val="87472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artoon of a turtle&#10;&#10;Description automatically generated">
            <a:extLst>
              <a:ext uri="{FF2B5EF4-FFF2-40B4-BE49-F238E27FC236}">
                <a16:creationId xmlns:a16="http://schemas.microsoft.com/office/drawing/2014/main" id="{2E2D92A1-18C6-78E8-942D-CCDA2016AC18}"/>
              </a:ext>
            </a:extLst>
          </p:cNvPr>
          <p:cNvPicPr>
            <a:picLocks noGrp="1" noChangeAspect="1"/>
          </p:cNvPicPr>
          <p:nvPr>
            <p:ph idx="1"/>
          </p:nvPr>
        </p:nvPicPr>
        <p:blipFill>
          <a:blip r:embed="rId3"/>
          <a:srcRect t="19"/>
          <a:stretch/>
        </p:blipFill>
        <p:spPr>
          <a:xfrm>
            <a:off x="20" y="1923"/>
            <a:ext cx="18287980" cy="10285077"/>
          </a:xfrm>
          <a:prstGeom prst="rect">
            <a:avLst/>
          </a:prstGeom>
        </p:spPr>
      </p:pic>
    </p:spTree>
    <p:extLst>
      <p:ext uri="{BB962C8B-B14F-4D97-AF65-F5344CB8AC3E}">
        <p14:creationId xmlns:p14="http://schemas.microsoft.com/office/powerpoint/2010/main" val="140333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oster of a person running through plants&#10;&#10;Description automatically generated">
            <a:extLst>
              <a:ext uri="{FF2B5EF4-FFF2-40B4-BE49-F238E27FC236}">
                <a16:creationId xmlns:a16="http://schemas.microsoft.com/office/drawing/2014/main" id="{3F6DA863-441E-AFBF-3CEE-46969B1C661C}"/>
              </a:ext>
            </a:extLst>
          </p:cNvPr>
          <p:cNvPicPr>
            <a:picLocks noGrp="1" noChangeAspect="1"/>
          </p:cNvPicPr>
          <p:nvPr>
            <p:ph idx="1"/>
          </p:nvPr>
        </p:nvPicPr>
        <p:blipFill>
          <a:blip r:embed="rId3"/>
          <a:srcRect b="19"/>
          <a:stretch/>
        </p:blipFill>
        <p:spPr>
          <a:xfrm>
            <a:off x="20" y="1923"/>
            <a:ext cx="18287980" cy="10285077"/>
          </a:xfrm>
          <a:prstGeom prst="rect">
            <a:avLst/>
          </a:prstGeom>
        </p:spPr>
      </p:pic>
    </p:spTree>
    <p:extLst>
      <p:ext uri="{BB962C8B-B14F-4D97-AF65-F5344CB8AC3E}">
        <p14:creationId xmlns:p14="http://schemas.microsoft.com/office/powerpoint/2010/main" val="92785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sitting on logs and a fire&#10;&#10;Description automatically generated">
            <a:extLst>
              <a:ext uri="{FF2B5EF4-FFF2-40B4-BE49-F238E27FC236}">
                <a16:creationId xmlns:a16="http://schemas.microsoft.com/office/drawing/2014/main" id="{74A04519-D6D0-1F68-20D0-2F25B61008DA}"/>
              </a:ext>
            </a:extLst>
          </p:cNvPr>
          <p:cNvPicPr>
            <a:picLocks noGrp="1" noChangeAspect="1"/>
          </p:cNvPicPr>
          <p:nvPr>
            <p:ph idx="1"/>
          </p:nvPr>
        </p:nvPicPr>
        <p:blipFill>
          <a:blip r:embed="rId2"/>
          <a:srcRect t="19"/>
          <a:stretch/>
        </p:blipFill>
        <p:spPr>
          <a:xfrm>
            <a:off x="20" y="1923"/>
            <a:ext cx="18287980" cy="10285077"/>
          </a:xfrm>
          <a:prstGeom prst="rect">
            <a:avLst/>
          </a:prstGeom>
        </p:spPr>
      </p:pic>
    </p:spTree>
    <p:extLst>
      <p:ext uri="{BB962C8B-B14F-4D97-AF65-F5344CB8AC3E}">
        <p14:creationId xmlns:p14="http://schemas.microsoft.com/office/powerpoint/2010/main" val="329512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oster with text and words&#10;&#10;Description automatically generated">
            <a:extLst>
              <a:ext uri="{FF2B5EF4-FFF2-40B4-BE49-F238E27FC236}">
                <a16:creationId xmlns:a16="http://schemas.microsoft.com/office/drawing/2014/main" id="{62652F82-D74C-6E13-C5B3-B8F66B819AC6}"/>
              </a:ext>
            </a:extLst>
          </p:cNvPr>
          <p:cNvPicPr>
            <a:picLocks noGrp="1" noChangeAspect="1"/>
          </p:cNvPicPr>
          <p:nvPr>
            <p:ph idx="1"/>
          </p:nvPr>
        </p:nvPicPr>
        <p:blipFill>
          <a:blip r:embed="rId3"/>
          <a:srcRect t="19"/>
          <a:stretch/>
        </p:blipFill>
        <p:spPr>
          <a:xfrm>
            <a:off x="20" y="1923"/>
            <a:ext cx="18287980" cy="10285077"/>
          </a:xfrm>
          <a:prstGeom prst="rect">
            <a:avLst/>
          </a:prstGeom>
        </p:spPr>
      </p:pic>
    </p:spTree>
    <p:extLst>
      <p:ext uri="{BB962C8B-B14F-4D97-AF65-F5344CB8AC3E}">
        <p14:creationId xmlns:p14="http://schemas.microsoft.com/office/powerpoint/2010/main" val="35624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907495" y="906495"/>
            <a:ext cx="9380505" cy="9380505"/>
          </a:xfrm>
          <a:custGeom>
            <a:avLst/>
            <a:gdLst/>
            <a:ahLst/>
            <a:cxnLst/>
            <a:rect l="l" t="t" r="r" b="b"/>
            <a:pathLst>
              <a:path w="9380505" h="9380505">
                <a:moveTo>
                  <a:pt x="0" y="0"/>
                </a:moveTo>
                <a:lnTo>
                  <a:pt x="9380505" y="0"/>
                </a:lnTo>
                <a:lnTo>
                  <a:pt x="9380505" y="9380505"/>
                </a:lnTo>
                <a:lnTo>
                  <a:pt x="0" y="9380505"/>
                </a:lnTo>
                <a:lnTo>
                  <a:pt x="0" y="0"/>
                </a:lnTo>
                <a:close/>
              </a:path>
            </a:pathLst>
          </a:custGeom>
          <a:blipFill>
            <a:blip r:embed="rId2"/>
            <a:stretch>
              <a:fillRect/>
            </a:stretch>
          </a:blipFill>
        </p:spPr>
        <p:txBody>
          <a:bodyPr/>
          <a:lstStyle/>
          <a:p>
            <a:endParaRPr lang="en-CA"/>
          </a:p>
        </p:txBody>
      </p:sp>
      <p:grpSp>
        <p:nvGrpSpPr>
          <p:cNvPr id="3" name="Group 3"/>
          <p:cNvGrpSpPr/>
          <p:nvPr/>
        </p:nvGrpSpPr>
        <p:grpSpPr>
          <a:xfrm rot="2700000">
            <a:off x="15052210" y="5567793"/>
            <a:ext cx="4425946" cy="7568237"/>
            <a:chOff x="0" y="0"/>
            <a:chExt cx="1163498" cy="1989547"/>
          </a:xfrm>
        </p:grpSpPr>
        <p:sp>
          <p:nvSpPr>
            <p:cNvPr id="4" name="Freeform 4"/>
            <p:cNvSpPr/>
            <p:nvPr/>
          </p:nvSpPr>
          <p:spPr>
            <a:xfrm>
              <a:off x="0" y="0"/>
              <a:ext cx="1163498" cy="1989547"/>
            </a:xfrm>
            <a:custGeom>
              <a:avLst/>
              <a:gdLst/>
              <a:ahLst/>
              <a:cxnLst/>
              <a:rect l="l" t="t" r="r" b="b"/>
              <a:pathLst>
                <a:path w="1163498" h="1989547">
                  <a:moveTo>
                    <a:pt x="0" y="0"/>
                  </a:moveTo>
                  <a:lnTo>
                    <a:pt x="1163498" y="0"/>
                  </a:lnTo>
                  <a:lnTo>
                    <a:pt x="1163498" y="1989547"/>
                  </a:lnTo>
                  <a:lnTo>
                    <a:pt x="0" y="1989547"/>
                  </a:lnTo>
                  <a:close/>
                </a:path>
              </a:pathLst>
            </a:custGeom>
            <a:solidFill>
              <a:srgbClr val="FFFFFF"/>
            </a:solidFill>
          </p:spPr>
          <p:txBody>
            <a:bodyPr/>
            <a:lstStyle/>
            <a:p>
              <a:endParaRPr lang="en-CA"/>
            </a:p>
          </p:txBody>
        </p:sp>
        <p:sp>
          <p:nvSpPr>
            <p:cNvPr id="5" name="TextBox 5"/>
            <p:cNvSpPr txBox="1"/>
            <p:nvPr/>
          </p:nvSpPr>
          <p:spPr>
            <a:xfrm>
              <a:off x="0" y="-19050"/>
              <a:ext cx="1163498" cy="2008597"/>
            </a:xfrm>
            <a:prstGeom prst="rect">
              <a:avLst/>
            </a:prstGeom>
          </p:spPr>
          <p:txBody>
            <a:bodyPr lIns="44240" tIns="44240" rIns="44240" bIns="44240" rtlCol="0" anchor="ctr"/>
            <a:lstStyle/>
            <a:p>
              <a:pPr algn="ctr">
                <a:lnSpc>
                  <a:spcPts val="1584"/>
                </a:lnSpc>
              </a:pPr>
              <a:endParaRPr/>
            </a:p>
          </p:txBody>
        </p:sp>
      </p:grpSp>
      <p:sp>
        <p:nvSpPr>
          <p:cNvPr id="6" name="Freeform 6"/>
          <p:cNvSpPr/>
          <p:nvPr/>
        </p:nvSpPr>
        <p:spPr>
          <a:xfrm>
            <a:off x="15863226" y="8011911"/>
            <a:ext cx="1923975" cy="1726830"/>
          </a:xfrm>
          <a:custGeom>
            <a:avLst/>
            <a:gdLst/>
            <a:ahLst/>
            <a:cxnLst/>
            <a:rect l="l" t="t" r="r" b="b"/>
            <a:pathLst>
              <a:path w="1923975" h="1726830">
                <a:moveTo>
                  <a:pt x="0" y="0"/>
                </a:moveTo>
                <a:lnTo>
                  <a:pt x="1923976" y="0"/>
                </a:lnTo>
                <a:lnTo>
                  <a:pt x="1923976" y="1726829"/>
                </a:lnTo>
                <a:lnTo>
                  <a:pt x="0" y="1726829"/>
                </a:lnTo>
                <a:lnTo>
                  <a:pt x="0" y="0"/>
                </a:lnTo>
                <a:close/>
              </a:path>
            </a:pathLst>
          </a:custGeom>
          <a:blipFill>
            <a:blip r:embed="rId3"/>
            <a:stretch>
              <a:fillRect l="-1" r="-1"/>
            </a:stretch>
          </a:blipFill>
        </p:spPr>
        <p:txBody>
          <a:bodyPr/>
          <a:lstStyle/>
          <a:p>
            <a:endParaRPr lang="en-CA"/>
          </a:p>
        </p:txBody>
      </p:sp>
      <p:grpSp>
        <p:nvGrpSpPr>
          <p:cNvPr id="7" name="Group 7"/>
          <p:cNvGrpSpPr/>
          <p:nvPr/>
        </p:nvGrpSpPr>
        <p:grpSpPr>
          <a:xfrm rot="2700000">
            <a:off x="8387078" y="-2822411"/>
            <a:ext cx="4425946" cy="7242304"/>
            <a:chOff x="0" y="0"/>
            <a:chExt cx="1163498" cy="1903865"/>
          </a:xfrm>
        </p:grpSpPr>
        <p:sp>
          <p:nvSpPr>
            <p:cNvPr id="8" name="Freeform 8"/>
            <p:cNvSpPr/>
            <p:nvPr/>
          </p:nvSpPr>
          <p:spPr>
            <a:xfrm>
              <a:off x="0" y="0"/>
              <a:ext cx="1163498" cy="1903865"/>
            </a:xfrm>
            <a:custGeom>
              <a:avLst/>
              <a:gdLst/>
              <a:ahLst/>
              <a:cxnLst/>
              <a:rect l="l" t="t" r="r" b="b"/>
              <a:pathLst>
                <a:path w="1163498" h="1903865">
                  <a:moveTo>
                    <a:pt x="0" y="0"/>
                  </a:moveTo>
                  <a:lnTo>
                    <a:pt x="1163498" y="0"/>
                  </a:lnTo>
                  <a:lnTo>
                    <a:pt x="1163498" y="1903865"/>
                  </a:lnTo>
                  <a:lnTo>
                    <a:pt x="0" y="1903865"/>
                  </a:lnTo>
                  <a:close/>
                </a:path>
              </a:pathLst>
            </a:custGeom>
            <a:solidFill>
              <a:srgbClr val="FFFFFF">
                <a:alpha val="49804"/>
              </a:srgbClr>
            </a:solidFill>
          </p:spPr>
          <p:txBody>
            <a:bodyPr/>
            <a:lstStyle/>
            <a:p>
              <a:endParaRPr lang="en-CA"/>
            </a:p>
          </p:txBody>
        </p:sp>
        <p:sp>
          <p:nvSpPr>
            <p:cNvPr id="9" name="TextBox 9"/>
            <p:cNvSpPr txBox="1"/>
            <p:nvPr/>
          </p:nvSpPr>
          <p:spPr>
            <a:xfrm>
              <a:off x="0" y="-19050"/>
              <a:ext cx="1163498" cy="1922915"/>
            </a:xfrm>
            <a:prstGeom prst="rect">
              <a:avLst/>
            </a:prstGeom>
          </p:spPr>
          <p:txBody>
            <a:bodyPr lIns="44240" tIns="44240" rIns="44240" bIns="44240" rtlCol="0" anchor="ctr"/>
            <a:lstStyle/>
            <a:p>
              <a:pPr algn="ctr">
                <a:lnSpc>
                  <a:spcPts val="1584"/>
                </a:lnSpc>
              </a:pPr>
              <a:endParaRPr/>
            </a:p>
          </p:txBody>
        </p:sp>
      </p:grpSp>
      <p:sp>
        <p:nvSpPr>
          <p:cNvPr id="10" name="Freeform 10"/>
          <p:cNvSpPr/>
          <p:nvPr/>
        </p:nvSpPr>
        <p:spPr>
          <a:xfrm>
            <a:off x="-1405409" y="-1346317"/>
            <a:ext cx="3430260" cy="3333803"/>
          </a:xfrm>
          <a:custGeom>
            <a:avLst/>
            <a:gdLst/>
            <a:ahLst/>
            <a:cxnLst/>
            <a:rect l="l" t="t" r="r" b="b"/>
            <a:pathLst>
              <a:path w="3430260" h="3333803">
                <a:moveTo>
                  <a:pt x="0" y="0"/>
                </a:moveTo>
                <a:lnTo>
                  <a:pt x="3430260" y="0"/>
                </a:lnTo>
                <a:lnTo>
                  <a:pt x="3430260" y="3333803"/>
                </a:lnTo>
                <a:lnTo>
                  <a:pt x="0" y="3333803"/>
                </a:lnTo>
                <a:lnTo>
                  <a:pt x="0" y="0"/>
                </a:lnTo>
                <a:close/>
              </a:path>
            </a:pathLst>
          </a:custGeom>
          <a:blipFill>
            <a:blip r:embed="rId4">
              <a:alphaModFix amt="30000"/>
            </a:blip>
            <a:stretch>
              <a:fillRect/>
            </a:stretch>
          </a:blipFill>
        </p:spPr>
        <p:txBody>
          <a:bodyPr/>
          <a:lstStyle/>
          <a:p>
            <a:endParaRPr lang="en-CA"/>
          </a:p>
        </p:txBody>
      </p:sp>
      <p:grpSp>
        <p:nvGrpSpPr>
          <p:cNvPr id="11" name="Group 11"/>
          <p:cNvGrpSpPr/>
          <p:nvPr/>
        </p:nvGrpSpPr>
        <p:grpSpPr>
          <a:xfrm rot="2700000">
            <a:off x="7627807" y="-3643858"/>
            <a:ext cx="4425946" cy="7166281"/>
            <a:chOff x="0" y="0"/>
            <a:chExt cx="1163498" cy="1883880"/>
          </a:xfrm>
        </p:grpSpPr>
        <p:sp>
          <p:nvSpPr>
            <p:cNvPr id="12" name="Freeform 12"/>
            <p:cNvSpPr/>
            <p:nvPr/>
          </p:nvSpPr>
          <p:spPr>
            <a:xfrm>
              <a:off x="0" y="0"/>
              <a:ext cx="1163498" cy="1883880"/>
            </a:xfrm>
            <a:custGeom>
              <a:avLst/>
              <a:gdLst/>
              <a:ahLst/>
              <a:cxnLst/>
              <a:rect l="l" t="t" r="r" b="b"/>
              <a:pathLst>
                <a:path w="1163498" h="1883880">
                  <a:moveTo>
                    <a:pt x="0" y="0"/>
                  </a:moveTo>
                  <a:lnTo>
                    <a:pt x="1163498" y="0"/>
                  </a:lnTo>
                  <a:lnTo>
                    <a:pt x="1163498" y="1883880"/>
                  </a:lnTo>
                  <a:lnTo>
                    <a:pt x="0" y="1883880"/>
                  </a:lnTo>
                  <a:close/>
                </a:path>
              </a:pathLst>
            </a:custGeom>
            <a:solidFill>
              <a:srgbClr val="FFFFFF"/>
            </a:solidFill>
          </p:spPr>
          <p:txBody>
            <a:bodyPr/>
            <a:lstStyle/>
            <a:p>
              <a:endParaRPr lang="en-CA"/>
            </a:p>
          </p:txBody>
        </p:sp>
        <p:sp>
          <p:nvSpPr>
            <p:cNvPr id="13" name="TextBox 13"/>
            <p:cNvSpPr txBox="1"/>
            <p:nvPr/>
          </p:nvSpPr>
          <p:spPr>
            <a:xfrm>
              <a:off x="0" y="-19050"/>
              <a:ext cx="1163498" cy="1902930"/>
            </a:xfrm>
            <a:prstGeom prst="rect">
              <a:avLst/>
            </a:prstGeom>
          </p:spPr>
          <p:txBody>
            <a:bodyPr lIns="44240" tIns="44240" rIns="44240" bIns="44240" rtlCol="0" anchor="ctr"/>
            <a:lstStyle/>
            <a:p>
              <a:pPr algn="ctr">
                <a:lnSpc>
                  <a:spcPts val="1584"/>
                </a:lnSpc>
              </a:pPr>
              <a:endParaRPr/>
            </a:p>
          </p:txBody>
        </p:sp>
      </p:grpSp>
      <p:grpSp>
        <p:nvGrpSpPr>
          <p:cNvPr id="14" name="Group 14"/>
          <p:cNvGrpSpPr/>
          <p:nvPr/>
        </p:nvGrpSpPr>
        <p:grpSpPr>
          <a:xfrm>
            <a:off x="-45906" y="3309933"/>
            <a:ext cx="8453987" cy="3086100"/>
            <a:chOff x="0" y="0"/>
            <a:chExt cx="2226564" cy="812800"/>
          </a:xfrm>
        </p:grpSpPr>
        <p:sp>
          <p:nvSpPr>
            <p:cNvPr id="15" name="Freeform 15"/>
            <p:cNvSpPr/>
            <p:nvPr/>
          </p:nvSpPr>
          <p:spPr>
            <a:xfrm>
              <a:off x="0" y="0"/>
              <a:ext cx="2226564" cy="812800"/>
            </a:xfrm>
            <a:custGeom>
              <a:avLst/>
              <a:gdLst/>
              <a:ahLst/>
              <a:cxnLst/>
              <a:rect l="l" t="t" r="r" b="b"/>
              <a:pathLst>
                <a:path w="2226564" h="812800">
                  <a:moveTo>
                    <a:pt x="0" y="0"/>
                  </a:moveTo>
                  <a:lnTo>
                    <a:pt x="2226564" y="0"/>
                  </a:lnTo>
                  <a:lnTo>
                    <a:pt x="2226564" y="812800"/>
                  </a:lnTo>
                  <a:lnTo>
                    <a:pt x="0" y="812800"/>
                  </a:lnTo>
                  <a:close/>
                </a:path>
              </a:pathLst>
            </a:custGeom>
            <a:solidFill>
              <a:srgbClr val="4499C2"/>
            </a:solidFill>
          </p:spPr>
          <p:txBody>
            <a:bodyPr/>
            <a:lstStyle/>
            <a:p>
              <a:endParaRPr lang="en-CA"/>
            </a:p>
          </p:txBody>
        </p:sp>
        <p:sp>
          <p:nvSpPr>
            <p:cNvPr id="16" name="TextBox 16"/>
            <p:cNvSpPr txBox="1"/>
            <p:nvPr/>
          </p:nvSpPr>
          <p:spPr>
            <a:xfrm>
              <a:off x="0" y="-38100"/>
              <a:ext cx="2226564" cy="850900"/>
            </a:xfrm>
            <a:prstGeom prst="rect">
              <a:avLst/>
            </a:prstGeom>
          </p:spPr>
          <p:txBody>
            <a:bodyPr lIns="50800" tIns="50800" rIns="50800" bIns="50800" rtlCol="0" anchor="ctr"/>
            <a:lstStyle/>
            <a:p>
              <a:pPr algn="ctr">
                <a:lnSpc>
                  <a:spcPts val="2659"/>
                </a:lnSpc>
              </a:pPr>
              <a:endParaRPr/>
            </a:p>
          </p:txBody>
        </p:sp>
      </p:grpSp>
      <p:sp>
        <p:nvSpPr>
          <p:cNvPr id="17" name="AutoShape 17"/>
          <p:cNvSpPr/>
          <p:nvPr/>
        </p:nvSpPr>
        <p:spPr>
          <a:xfrm>
            <a:off x="-45831" y="9710112"/>
            <a:ext cx="9161160" cy="28629"/>
          </a:xfrm>
          <a:prstGeom prst="line">
            <a:avLst/>
          </a:prstGeom>
          <a:ln w="47625" cap="flat">
            <a:solidFill>
              <a:srgbClr val="FED53D"/>
            </a:solidFill>
            <a:prstDash val="sysDot"/>
            <a:headEnd type="none" w="sm" len="sm"/>
            <a:tailEnd type="none" w="sm" len="sm"/>
          </a:ln>
        </p:spPr>
        <p:txBody>
          <a:bodyPr/>
          <a:lstStyle/>
          <a:p>
            <a:endParaRPr lang="en-CA"/>
          </a:p>
        </p:txBody>
      </p:sp>
      <p:sp>
        <p:nvSpPr>
          <p:cNvPr id="18" name="TextBox 18"/>
          <p:cNvSpPr txBox="1"/>
          <p:nvPr/>
        </p:nvSpPr>
        <p:spPr>
          <a:xfrm>
            <a:off x="309721" y="7817412"/>
            <a:ext cx="7026429" cy="1663065"/>
          </a:xfrm>
          <a:prstGeom prst="rect">
            <a:avLst/>
          </a:prstGeom>
        </p:spPr>
        <p:txBody>
          <a:bodyPr lIns="0" tIns="0" rIns="0" bIns="0" rtlCol="0" anchor="t">
            <a:spAutoFit/>
          </a:bodyPr>
          <a:lstStyle/>
          <a:p>
            <a:pPr algn="l">
              <a:lnSpc>
                <a:spcPts val="3359"/>
              </a:lnSpc>
            </a:pPr>
            <a:r>
              <a:rPr lang="en-US" sz="2400">
                <a:solidFill>
                  <a:srgbClr val="75787B"/>
                </a:solidFill>
                <a:latin typeface="Helvetica Now"/>
                <a:ea typeface="Helvetica Now"/>
                <a:cs typeface="Helvetica Now"/>
                <a:sym typeface="Helvetica Now"/>
              </a:rPr>
              <a:t>January 21, 2025</a:t>
            </a:r>
          </a:p>
          <a:p>
            <a:pPr algn="l">
              <a:lnSpc>
                <a:spcPts val="3359"/>
              </a:lnSpc>
            </a:pPr>
            <a:r>
              <a:rPr lang="en-US" sz="2400">
                <a:solidFill>
                  <a:srgbClr val="75787B"/>
                </a:solidFill>
                <a:latin typeface="Helvetica Now"/>
                <a:ea typeface="Helvetica Now"/>
                <a:cs typeface="Helvetica Now"/>
                <a:sym typeface="Helvetica Now"/>
              </a:rPr>
              <a:t>Scott Lundell</a:t>
            </a:r>
          </a:p>
          <a:p>
            <a:pPr algn="l">
              <a:lnSpc>
                <a:spcPts val="3359"/>
              </a:lnSpc>
            </a:pPr>
            <a:r>
              <a:rPr lang="en-US" sz="2400">
                <a:solidFill>
                  <a:srgbClr val="75787B"/>
                </a:solidFill>
                <a:latin typeface="Helvetica Now"/>
                <a:ea typeface="Helvetica Now"/>
                <a:cs typeface="Helvetica Now"/>
                <a:sym typeface="Helvetica Now"/>
              </a:rPr>
              <a:t>Edmonton Chamber of Voluntary Organizations</a:t>
            </a:r>
          </a:p>
          <a:p>
            <a:pPr algn="l">
              <a:lnSpc>
                <a:spcPts val="3359"/>
              </a:lnSpc>
            </a:pPr>
            <a:r>
              <a:rPr lang="en-US" sz="2400">
                <a:solidFill>
                  <a:srgbClr val="75787B"/>
                </a:solidFill>
                <a:latin typeface="Helvetica Now"/>
                <a:ea typeface="Helvetica Now"/>
                <a:cs typeface="Helvetica Now"/>
                <a:sym typeface="Helvetica Now"/>
              </a:rPr>
              <a:t>Capacity Building and Volunteerism</a:t>
            </a:r>
          </a:p>
        </p:txBody>
      </p:sp>
      <p:sp>
        <p:nvSpPr>
          <p:cNvPr id="19" name="TextBox 19"/>
          <p:cNvSpPr txBox="1"/>
          <p:nvPr/>
        </p:nvSpPr>
        <p:spPr>
          <a:xfrm>
            <a:off x="309721" y="6566823"/>
            <a:ext cx="6646012" cy="523732"/>
          </a:xfrm>
          <a:prstGeom prst="rect">
            <a:avLst/>
          </a:prstGeom>
        </p:spPr>
        <p:txBody>
          <a:bodyPr lIns="0" tIns="0" rIns="0" bIns="0" rtlCol="0" anchor="t">
            <a:spAutoFit/>
          </a:bodyPr>
          <a:lstStyle/>
          <a:p>
            <a:pPr algn="l">
              <a:lnSpc>
                <a:spcPts val="4207"/>
              </a:lnSpc>
            </a:pPr>
            <a:r>
              <a:rPr lang="en-US" sz="3005" i="1">
                <a:solidFill>
                  <a:srgbClr val="E18027"/>
                </a:solidFill>
                <a:latin typeface="Helvetica Now Italics"/>
                <a:ea typeface="Helvetica Now Italics"/>
                <a:cs typeface="Helvetica Now Italics"/>
                <a:sym typeface="Helvetica Now Italics"/>
              </a:rPr>
              <a:t>And why is that the wrong question?</a:t>
            </a:r>
          </a:p>
        </p:txBody>
      </p:sp>
      <p:sp>
        <p:nvSpPr>
          <p:cNvPr id="20" name="TextBox 20"/>
          <p:cNvSpPr txBox="1"/>
          <p:nvPr/>
        </p:nvSpPr>
        <p:spPr>
          <a:xfrm>
            <a:off x="309721" y="4821619"/>
            <a:ext cx="7544816" cy="1540732"/>
          </a:xfrm>
          <a:prstGeom prst="rect">
            <a:avLst/>
          </a:prstGeom>
        </p:spPr>
        <p:txBody>
          <a:bodyPr lIns="0" tIns="0" rIns="0" bIns="0" rtlCol="0" anchor="t">
            <a:spAutoFit/>
          </a:bodyPr>
          <a:lstStyle/>
          <a:p>
            <a:pPr algn="l">
              <a:lnSpc>
                <a:spcPts val="5533"/>
              </a:lnSpc>
            </a:pPr>
            <a:r>
              <a:rPr lang="en-US" sz="5533" b="1">
                <a:solidFill>
                  <a:srgbClr val="FFFFFF"/>
                </a:solidFill>
                <a:latin typeface="Avenir Bold"/>
                <a:ea typeface="Avenir Bold"/>
                <a:cs typeface="Avenir Bold"/>
                <a:sym typeface="Avenir Bold"/>
              </a:rPr>
              <a:t>HOW DO I GET MORE VOLUNTEERS?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2794" y="3670935"/>
            <a:ext cx="8185018" cy="1472565"/>
          </a:xfrm>
          <a:prstGeom prst="rect">
            <a:avLst/>
          </a:prstGeom>
        </p:spPr>
        <p:txBody>
          <a:bodyPr lIns="0" tIns="0" rIns="0" bIns="0" rtlCol="0" anchor="t">
            <a:spAutoFit/>
          </a:bodyPr>
          <a:lstStyle/>
          <a:p>
            <a:pPr algn="just">
              <a:lnSpc>
                <a:spcPts val="9600"/>
              </a:lnSpc>
            </a:pPr>
            <a:r>
              <a:rPr lang="en-US" sz="9600" b="1">
                <a:solidFill>
                  <a:srgbClr val="E18027"/>
                </a:solidFill>
                <a:latin typeface="Avenir Bold"/>
                <a:ea typeface="Avenir Bold"/>
                <a:cs typeface="Avenir Bold"/>
                <a:sym typeface="Avenir Bold"/>
              </a:rPr>
              <a:t>AGENDA</a:t>
            </a:r>
          </a:p>
        </p:txBody>
      </p:sp>
      <p:sp>
        <p:nvSpPr>
          <p:cNvPr id="3" name="AutoShape 3"/>
          <p:cNvSpPr/>
          <p:nvPr/>
        </p:nvSpPr>
        <p:spPr>
          <a:xfrm>
            <a:off x="9167812" y="1028700"/>
            <a:ext cx="0" cy="8527607"/>
          </a:xfrm>
          <a:prstGeom prst="line">
            <a:avLst/>
          </a:prstGeom>
          <a:ln w="47625" cap="flat">
            <a:solidFill>
              <a:srgbClr val="FED53D"/>
            </a:solidFill>
            <a:prstDash val="sysDot"/>
            <a:headEnd type="none" w="sm" len="sm"/>
            <a:tailEnd type="none" w="sm" len="sm"/>
          </a:ln>
        </p:spPr>
        <p:txBody>
          <a:bodyPr/>
          <a:lstStyle/>
          <a:p>
            <a:endParaRPr lang="en-CA"/>
          </a:p>
        </p:txBody>
      </p:sp>
      <p:sp>
        <p:nvSpPr>
          <p:cNvPr id="4" name="AutoShape 4"/>
          <p:cNvSpPr/>
          <p:nvPr/>
        </p:nvSpPr>
        <p:spPr>
          <a:xfrm>
            <a:off x="9796962" y="3513030"/>
            <a:ext cx="6817309" cy="19050"/>
          </a:xfrm>
          <a:prstGeom prst="line">
            <a:avLst/>
          </a:prstGeom>
          <a:ln w="38100" cap="flat">
            <a:solidFill>
              <a:srgbClr val="FED53D"/>
            </a:solidFill>
            <a:prstDash val="sysDot"/>
            <a:headEnd type="none" w="sm" len="sm"/>
            <a:tailEnd type="none" w="sm" len="sm"/>
          </a:ln>
        </p:spPr>
        <p:txBody>
          <a:bodyPr/>
          <a:lstStyle/>
          <a:p>
            <a:endParaRPr lang="en-CA"/>
          </a:p>
        </p:txBody>
      </p:sp>
      <p:sp>
        <p:nvSpPr>
          <p:cNvPr id="5" name="AutoShape 5"/>
          <p:cNvSpPr/>
          <p:nvPr/>
        </p:nvSpPr>
        <p:spPr>
          <a:xfrm>
            <a:off x="9803707" y="4954784"/>
            <a:ext cx="6817309" cy="19050"/>
          </a:xfrm>
          <a:prstGeom prst="line">
            <a:avLst/>
          </a:prstGeom>
          <a:ln w="38100" cap="flat">
            <a:solidFill>
              <a:srgbClr val="FED53D"/>
            </a:solidFill>
            <a:prstDash val="sysDot"/>
            <a:headEnd type="none" w="sm" len="sm"/>
            <a:tailEnd type="none" w="sm" len="sm"/>
          </a:ln>
        </p:spPr>
        <p:txBody>
          <a:bodyPr/>
          <a:lstStyle/>
          <a:p>
            <a:endParaRPr lang="en-CA"/>
          </a:p>
        </p:txBody>
      </p:sp>
      <p:sp>
        <p:nvSpPr>
          <p:cNvPr id="6" name="AutoShape 6"/>
          <p:cNvSpPr/>
          <p:nvPr/>
        </p:nvSpPr>
        <p:spPr>
          <a:xfrm>
            <a:off x="9796962" y="6285393"/>
            <a:ext cx="6817309" cy="19050"/>
          </a:xfrm>
          <a:prstGeom prst="line">
            <a:avLst/>
          </a:prstGeom>
          <a:ln w="38100" cap="flat">
            <a:solidFill>
              <a:srgbClr val="FED53D"/>
            </a:solidFill>
            <a:prstDash val="sysDot"/>
            <a:headEnd type="none" w="sm" len="sm"/>
            <a:tailEnd type="none" w="sm" len="sm"/>
          </a:ln>
        </p:spPr>
        <p:txBody>
          <a:bodyPr/>
          <a:lstStyle/>
          <a:p>
            <a:endParaRPr lang="en-CA"/>
          </a:p>
        </p:txBody>
      </p:sp>
      <p:sp>
        <p:nvSpPr>
          <p:cNvPr id="7" name="Freeform 7"/>
          <p:cNvSpPr/>
          <p:nvPr/>
        </p:nvSpPr>
        <p:spPr>
          <a:xfrm>
            <a:off x="0" y="6936667"/>
            <a:ext cx="3350333" cy="3350333"/>
          </a:xfrm>
          <a:custGeom>
            <a:avLst/>
            <a:gdLst/>
            <a:ahLst/>
            <a:cxnLst/>
            <a:rect l="l" t="t" r="r" b="b"/>
            <a:pathLst>
              <a:path w="3350333" h="3350333">
                <a:moveTo>
                  <a:pt x="0" y="0"/>
                </a:moveTo>
                <a:lnTo>
                  <a:pt x="3350333" y="0"/>
                </a:lnTo>
                <a:lnTo>
                  <a:pt x="3350333" y="3350333"/>
                </a:lnTo>
                <a:lnTo>
                  <a:pt x="0" y="33503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8" name="Freeform 8"/>
          <p:cNvSpPr/>
          <p:nvPr/>
        </p:nvSpPr>
        <p:spPr>
          <a:xfrm>
            <a:off x="0" y="7676205"/>
            <a:ext cx="2610795" cy="2610795"/>
          </a:xfrm>
          <a:custGeom>
            <a:avLst/>
            <a:gdLst/>
            <a:ahLst/>
            <a:cxnLst/>
            <a:rect l="l" t="t" r="r" b="b"/>
            <a:pathLst>
              <a:path w="2610795" h="2610795">
                <a:moveTo>
                  <a:pt x="0" y="0"/>
                </a:moveTo>
                <a:lnTo>
                  <a:pt x="2610795" y="0"/>
                </a:lnTo>
                <a:lnTo>
                  <a:pt x="2610795" y="2610795"/>
                </a:lnTo>
                <a:lnTo>
                  <a:pt x="0" y="2610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9" name="TextBox 9"/>
          <p:cNvSpPr txBox="1"/>
          <p:nvPr/>
        </p:nvSpPr>
        <p:spPr>
          <a:xfrm>
            <a:off x="1028700" y="4916805"/>
            <a:ext cx="7489321" cy="405765"/>
          </a:xfrm>
          <a:prstGeom prst="rect">
            <a:avLst/>
          </a:prstGeom>
        </p:spPr>
        <p:txBody>
          <a:bodyPr lIns="0" tIns="0" rIns="0" bIns="0" rtlCol="0" anchor="t">
            <a:spAutoFit/>
          </a:bodyPr>
          <a:lstStyle/>
          <a:p>
            <a:pPr algn="l">
              <a:lnSpc>
                <a:spcPts val="3359"/>
              </a:lnSpc>
            </a:pPr>
            <a:r>
              <a:rPr lang="en-US" sz="2400" i="1">
                <a:solidFill>
                  <a:srgbClr val="4499C2"/>
                </a:solidFill>
                <a:latin typeface="Helvetica Now Italics"/>
                <a:ea typeface="Helvetica Now Italics"/>
                <a:cs typeface="Helvetica Now Italics"/>
                <a:sym typeface="Helvetica Now Italics"/>
              </a:rPr>
              <a:t>What are the actual questions?</a:t>
            </a:r>
          </a:p>
        </p:txBody>
      </p:sp>
      <p:sp>
        <p:nvSpPr>
          <p:cNvPr id="10" name="TextBox 10"/>
          <p:cNvSpPr txBox="1"/>
          <p:nvPr/>
        </p:nvSpPr>
        <p:spPr>
          <a:xfrm>
            <a:off x="9803654" y="2666202"/>
            <a:ext cx="7153368" cy="4057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22227"/>
                </a:solidFill>
                <a:latin typeface="Helvetica Now"/>
                <a:ea typeface="Helvetica Now"/>
                <a:cs typeface="Helvetica Now"/>
                <a:sym typeface="Helvetica Now"/>
              </a:rPr>
              <a:t>What are you asking them to do?</a:t>
            </a:r>
          </a:p>
        </p:txBody>
      </p:sp>
      <p:sp>
        <p:nvSpPr>
          <p:cNvPr id="11" name="TextBox 11"/>
          <p:cNvSpPr txBox="1"/>
          <p:nvPr/>
        </p:nvSpPr>
        <p:spPr>
          <a:xfrm>
            <a:off x="9783470" y="4035787"/>
            <a:ext cx="7173552" cy="4057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22227"/>
                </a:solidFill>
                <a:latin typeface="Helvetica Now"/>
                <a:ea typeface="Helvetica Now"/>
                <a:cs typeface="Helvetica Now"/>
                <a:sym typeface="Helvetica Now"/>
              </a:rPr>
              <a:t>What are you waiting for?</a:t>
            </a:r>
          </a:p>
        </p:txBody>
      </p:sp>
      <p:sp>
        <p:nvSpPr>
          <p:cNvPr id="12" name="TextBox 12"/>
          <p:cNvSpPr txBox="1"/>
          <p:nvPr/>
        </p:nvSpPr>
        <p:spPr>
          <a:xfrm>
            <a:off x="9803654" y="5438565"/>
            <a:ext cx="7153368" cy="4057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22227"/>
                </a:solidFill>
                <a:latin typeface="Helvetica Now"/>
                <a:ea typeface="Helvetica Now"/>
                <a:cs typeface="Helvetica Now"/>
                <a:sym typeface="Helvetica Now"/>
              </a:rPr>
              <a:t>What are your barriers?</a:t>
            </a:r>
          </a:p>
        </p:txBody>
      </p:sp>
      <p:sp>
        <p:nvSpPr>
          <p:cNvPr id="13" name="TextBox 13"/>
          <p:cNvSpPr txBox="1"/>
          <p:nvPr/>
        </p:nvSpPr>
        <p:spPr>
          <a:xfrm>
            <a:off x="9803654" y="6809268"/>
            <a:ext cx="7139877" cy="405765"/>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222227"/>
                </a:solidFill>
                <a:latin typeface="Helvetica Now"/>
                <a:ea typeface="Helvetica Now"/>
                <a:cs typeface="Helvetica Now"/>
                <a:sym typeface="Helvetica Now"/>
              </a:rPr>
              <a:t>What’s your call to action?</a:t>
            </a:r>
          </a:p>
        </p:txBody>
      </p:sp>
      <p:sp>
        <p:nvSpPr>
          <p:cNvPr id="14" name="Freeform 14"/>
          <p:cNvSpPr/>
          <p:nvPr/>
        </p:nvSpPr>
        <p:spPr>
          <a:xfrm rot="-10800000">
            <a:off x="16001509" y="0"/>
            <a:ext cx="2294727" cy="2294727"/>
          </a:xfrm>
          <a:custGeom>
            <a:avLst/>
            <a:gdLst/>
            <a:ahLst/>
            <a:cxnLst/>
            <a:rect l="l" t="t" r="r" b="b"/>
            <a:pathLst>
              <a:path w="2294727" h="2294727">
                <a:moveTo>
                  <a:pt x="0" y="0"/>
                </a:moveTo>
                <a:lnTo>
                  <a:pt x="2294727" y="0"/>
                </a:lnTo>
                <a:lnTo>
                  <a:pt x="2294727" y="2294727"/>
                </a:lnTo>
                <a:lnTo>
                  <a:pt x="0" y="22947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15" name="Freeform 15"/>
          <p:cNvSpPr/>
          <p:nvPr/>
        </p:nvSpPr>
        <p:spPr>
          <a:xfrm>
            <a:off x="-1405409" y="-1346317"/>
            <a:ext cx="3430260" cy="3333803"/>
          </a:xfrm>
          <a:custGeom>
            <a:avLst/>
            <a:gdLst/>
            <a:ahLst/>
            <a:cxnLst/>
            <a:rect l="l" t="t" r="r" b="b"/>
            <a:pathLst>
              <a:path w="3430260" h="3333803">
                <a:moveTo>
                  <a:pt x="0" y="0"/>
                </a:moveTo>
                <a:lnTo>
                  <a:pt x="3430260" y="0"/>
                </a:lnTo>
                <a:lnTo>
                  <a:pt x="3430260" y="3333803"/>
                </a:lnTo>
                <a:lnTo>
                  <a:pt x="0" y="3333803"/>
                </a:lnTo>
                <a:lnTo>
                  <a:pt x="0" y="0"/>
                </a:lnTo>
                <a:close/>
              </a:path>
            </a:pathLst>
          </a:custGeom>
          <a:blipFill>
            <a:blip r:embed="rId9">
              <a:alphaModFix amt="30000"/>
            </a:blip>
            <a:stretch>
              <a:fillRect/>
            </a:stretch>
          </a:blipFill>
        </p:spPr>
        <p:txBody>
          <a:bodyPr/>
          <a:lstStyle/>
          <a:p>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637391"/>
            <a:chOff x="0" y="0"/>
            <a:chExt cx="4816593" cy="694622"/>
          </a:xfrm>
        </p:grpSpPr>
        <p:sp>
          <p:nvSpPr>
            <p:cNvPr id="3" name="Freeform 3"/>
            <p:cNvSpPr/>
            <p:nvPr/>
          </p:nvSpPr>
          <p:spPr>
            <a:xfrm>
              <a:off x="0" y="0"/>
              <a:ext cx="4816592" cy="694622"/>
            </a:xfrm>
            <a:custGeom>
              <a:avLst/>
              <a:gdLst/>
              <a:ahLst/>
              <a:cxnLst/>
              <a:rect l="l" t="t" r="r" b="b"/>
              <a:pathLst>
                <a:path w="4816592" h="694622">
                  <a:moveTo>
                    <a:pt x="0" y="0"/>
                  </a:moveTo>
                  <a:lnTo>
                    <a:pt x="4816592" y="0"/>
                  </a:lnTo>
                  <a:lnTo>
                    <a:pt x="4816592" y="694622"/>
                  </a:lnTo>
                  <a:lnTo>
                    <a:pt x="0" y="694622"/>
                  </a:lnTo>
                  <a:close/>
                </a:path>
              </a:pathLst>
            </a:custGeom>
            <a:solidFill>
              <a:srgbClr val="4499C2"/>
            </a:solidFill>
          </p:spPr>
          <p:txBody>
            <a:bodyPr/>
            <a:lstStyle/>
            <a:p>
              <a:endParaRPr lang="en-CA"/>
            </a:p>
          </p:txBody>
        </p:sp>
        <p:sp>
          <p:nvSpPr>
            <p:cNvPr id="4" name="TextBox 4"/>
            <p:cNvSpPr txBox="1"/>
            <p:nvPr/>
          </p:nvSpPr>
          <p:spPr>
            <a:xfrm>
              <a:off x="0" y="-38100"/>
              <a:ext cx="4816593" cy="732722"/>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45831" y="9705503"/>
            <a:ext cx="18333831" cy="4609"/>
          </a:xfrm>
          <a:prstGeom prst="line">
            <a:avLst/>
          </a:prstGeom>
          <a:ln w="47625" cap="flat">
            <a:solidFill>
              <a:srgbClr val="FED53D"/>
            </a:solidFill>
            <a:prstDash val="sysDot"/>
            <a:headEnd type="none" w="sm" len="sm"/>
            <a:tailEnd type="none" w="sm" len="sm"/>
          </a:ln>
        </p:spPr>
        <p:txBody>
          <a:bodyPr/>
          <a:lstStyle/>
          <a:p>
            <a:endParaRPr lang="en-CA"/>
          </a:p>
        </p:txBody>
      </p:sp>
      <p:grpSp>
        <p:nvGrpSpPr>
          <p:cNvPr id="6" name="Group 6"/>
          <p:cNvGrpSpPr/>
          <p:nvPr/>
        </p:nvGrpSpPr>
        <p:grpSpPr>
          <a:xfrm>
            <a:off x="-878404" y="0"/>
            <a:ext cx="20044807" cy="366441"/>
            <a:chOff x="0" y="0"/>
            <a:chExt cx="26726410" cy="488589"/>
          </a:xfrm>
        </p:grpSpPr>
        <p:sp>
          <p:nvSpPr>
            <p:cNvPr id="7" name="Freeform 7"/>
            <p:cNvSpPr/>
            <p:nvPr/>
          </p:nvSpPr>
          <p:spPr>
            <a:xfrm>
              <a:off x="0" y="0"/>
              <a:ext cx="8908803" cy="488589"/>
            </a:xfrm>
            <a:custGeom>
              <a:avLst/>
              <a:gdLst/>
              <a:ahLst/>
              <a:cxnLst/>
              <a:rect l="l" t="t" r="r" b="b"/>
              <a:pathLst>
                <a:path w="8908803" h="488589">
                  <a:moveTo>
                    <a:pt x="0" y="0"/>
                  </a:moveTo>
                  <a:lnTo>
                    <a:pt x="8908803" y="0"/>
                  </a:lnTo>
                  <a:lnTo>
                    <a:pt x="8908803" y="488589"/>
                  </a:lnTo>
                  <a:lnTo>
                    <a:pt x="0" y="488589"/>
                  </a:lnTo>
                  <a:lnTo>
                    <a:pt x="0" y="0"/>
                  </a:lnTo>
                  <a:close/>
                </a:path>
              </a:pathLst>
            </a:custGeom>
            <a:blipFill>
              <a:blip r:embed="rId3">
                <a:alphaModFix amt="50000"/>
              </a:blip>
              <a:stretch>
                <a:fillRect b="-1723375"/>
              </a:stretch>
            </a:blipFill>
          </p:spPr>
          <p:txBody>
            <a:bodyPr/>
            <a:lstStyle/>
            <a:p>
              <a:endParaRPr lang="en-CA"/>
            </a:p>
          </p:txBody>
        </p:sp>
        <p:sp>
          <p:nvSpPr>
            <p:cNvPr id="8" name="Freeform 8"/>
            <p:cNvSpPr/>
            <p:nvPr/>
          </p:nvSpPr>
          <p:spPr>
            <a:xfrm>
              <a:off x="8908803" y="0"/>
              <a:ext cx="8908803" cy="488589"/>
            </a:xfrm>
            <a:custGeom>
              <a:avLst/>
              <a:gdLst/>
              <a:ahLst/>
              <a:cxnLst/>
              <a:rect l="l" t="t" r="r" b="b"/>
              <a:pathLst>
                <a:path w="8908803" h="488589">
                  <a:moveTo>
                    <a:pt x="0" y="0"/>
                  </a:moveTo>
                  <a:lnTo>
                    <a:pt x="8908804" y="0"/>
                  </a:lnTo>
                  <a:lnTo>
                    <a:pt x="8908804" y="488589"/>
                  </a:lnTo>
                  <a:lnTo>
                    <a:pt x="0" y="488589"/>
                  </a:lnTo>
                  <a:lnTo>
                    <a:pt x="0" y="0"/>
                  </a:lnTo>
                  <a:close/>
                </a:path>
              </a:pathLst>
            </a:custGeom>
            <a:blipFill>
              <a:blip r:embed="rId3">
                <a:alphaModFix amt="50000"/>
              </a:blip>
              <a:stretch>
                <a:fillRect b="-1723375"/>
              </a:stretch>
            </a:blipFill>
          </p:spPr>
          <p:txBody>
            <a:bodyPr/>
            <a:lstStyle/>
            <a:p>
              <a:endParaRPr lang="en-CA"/>
            </a:p>
          </p:txBody>
        </p:sp>
        <p:sp>
          <p:nvSpPr>
            <p:cNvPr id="9" name="Freeform 9"/>
            <p:cNvSpPr/>
            <p:nvPr/>
          </p:nvSpPr>
          <p:spPr>
            <a:xfrm>
              <a:off x="17817607" y="0"/>
              <a:ext cx="8908803" cy="488589"/>
            </a:xfrm>
            <a:custGeom>
              <a:avLst/>
              <a:gdLst/>
              <a:ahLst/>
              <a:cxnLst/>
              <a:rect l="l" t="t" r="r" b="b"/>
              <a:pathLst>
                <a:path w="8908803" h="488589">
                  <a:moveTo>
                    <a:pt x="0" y="0"/>
                  </a:moveTo>
                  <a:lnTo>
                    <a:pt x="8908803" y="0"/>
                  </a:lnTo>
                  <a:lnTo>
                    <a:pt x="8908803" y="488589"/>
                  </a:lnTo>
                  <a:lnTo>
                    <a:pt x="0" y="488589"/>
                  </a:lnTo>
                  <a:lnTo>
                    <a:pt x="0" y="0"/>
                  </a:lnTo>
                  <a:close/>
                </a:path>
              </a:pathLst>
            </a:custGeom>
            <a:blipFill>
              <a:blip r:embed="rId3">
                <a:alphaModFix amt="50000"/>
              </a:blip>
              <a:stretch>
                <a:fillRect b="-1723375"/>
              </a:stretch>
            </a:blipFill>
          </p:spPr>
          <p:txBody>
            <a:bodyPr/>
            <a:lstStyle/>
            <a:p>
              <a:endParaRPr lang="en-CA"/>
            </a:p>
          </p:txBody>
        </p:sp>
      </p:grpSp>
      <p:grpSp>
        <p:nvGrpSpPr>
          <p:cNvPr id="10" name="Group 10"/>
          <p:cNvGrpSpPr/>
          <p:nvPr/>
        </p:nvGrpSpPr>
        <p:grpSpPr>
          <a:xfrm>
            <a:off x="11001767" y="3264603"/>
            <a:ext cx="5789876" cy="5789876"/>
            <a:chOff x="0" y="0"/>
            <a:chExt cx="7719835" cy="7719835"/>
          </a:xfrm>
        </p:grpSpPr>
        <p:grpSp>
          <p:nvGrpSpPr>
            <p:cNvPr id="11" name="Group 11"/>
            <p:cNvGrpSpPr/>
            <p:nvPr/>
          </p:nvGrpSpPr>
          <p:grpSpPr>
            <a:xfrm>
              <a:off x="0" y="0"/>
              <a:ext cx="7719835" cy="771983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53D"/>
              </a:solidFill>
            </p:spPr>
            <p:txBody>
              <a:bodyPr/>
              <a:lstStyle/>
              <a:p>
                <a:endParaRPr lang="en-CA"/>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a:grpSpLocks noChangeAspect="1"/>
            </p:cNvGrpSpPr>
            <p:nvPr/>
          </p:nvGrpSpPr>
          <p:grpSpPr>
            <a:xfrm>
              <a:off x="206634" y="206648"/>
              <a:ext cx="7306567" cy="7306538"/>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txBody>
              <a:bodyPr/>
              <a:lstStyle/>
              <a:p>
                <a:endParaRPr lang="en-CA"/>
              </a:p>
            </p:txBody>
          </p:sp>
        </p:grpSp>
      </p:grpSp>
      <p:sp>
        <p:nvSpPr>
          <p:cNvPr id="16" name="TextBox 16"/>
          <p:cNvSpPr txBox="1"/>
          <p:nvPr/>
        </p:nvSpPr>
        <p:spPr>
          <a:xfrm>
            <a:off x="1028700" y="557704"/>
            <a:ext cx="16230600" cy="2188862"/>
          </a:xfrm>
          <a:prstGeom prst="rect">
            <a:avLst/>
          </a:prstGeom>
        </p:spPr>
        <p:txBody>
          <a:bodyPr lIns="0" tIns="0" rIns="0" bIns="0" rtlCol="0" anchor="t">
            <a:spAutoFit/>
          </a:bodyPr>
          <a:lstStyle/>
          <a:p>
            <a:pPr algn="l">
              <a:lnSpc>
                <a:spcPts val="7800"/>
              </a:lnSpc>
            </a:pPr>
            <a:r>
              <a:rPr lang="en-US" sz="7800" b="1">
                <a:solidFill>
                  <a:srgbClr val="FED53D"/>
                </a:solidFill>
                <a:latin typeface="Avenir Bold"/>
                <a:ea typeface="Avenir Bold"/>
                <a:cs typeface="Avenir Bold"/>
                <a:sym typeface="Avenir Bold"/>
              </a:rPr>
              <a:t>WHAT ARE YOU ASKING THEM TO DO?</a:t>
            </a:r>
          </a:p>
        </p:txBody>
      </p:sp>
      <p:sp>
        <p:nvSpPr>
          <p:cNvPr id="17" name="TextBox 17"/>
          <p:cNvSpPr txBox="1"/>
          <p:nvPr/>
        </p:nvSpPr>
        <p:spPr>
          <a:xfrm>
            <a:off x="1028700" y="4482792"/>
            <a:ext cx="7718415" cy="4596766"/>
          </a:xfrm>
          <a:prstGeom prst="rect">
            <a:avLst/>
          </a:prstGeom>
        </p:spPr>
        <p:txBody>
          <a:bodyPr lIns="0" tIns="0" rIns="0" bIns="0" rtlCol="0" anchor="t">
            <a:spAutoFit/>
          </a:bodyPr>
          <a:lstStyle/>
          <a:p>
            <a:pPr algn="l">
              <a:lnSpc>
                <a:spcPts val="3359"/>
              </a:lnSpc>
            </a:pPr>
            <a:r>
              <a:rPr lang="en-US" sz="2399">
                <a:solidFill>
                  <a:srgbClr val="000000"/>
                </a:solidFill>
                <a:latin typeface="Helvetica Now"/>
                <a:ea typeface="Helvetica Now"/>
                <a:cs typeface="Helvetica Now"/>
                <a:sym typeface="Helvetica Now"/>
              </a:rPr>
              <a:t>Make sure it aligns</a:t>
            </a:r>
          </a:p>
          <a:p>
            <a:pPr algn="l">
              <a:lnSpc>
                <a:spcPts val="3359"/>
              </a:lnSpc>
            </a:pPr>
            <a:endParaRPr lang="en-US" sz="2399">
              <a:solidFill>
                <a:srgbClr val="000000"/>
              </a:solidFill>
              <a:latin typeface="Helvetica Now"/>
              <a:ea typeface="Helvetica Now"/>
              <a:cs typeface="Helvetica Now"/>
              <a:sym typeface="Helvetica Now"/>
            </a:endParaRPr>
          </a:p>
          <a:p>
            <a:pPr algn="l">
              <a:lnSpc>
                <a:spcPts val="3359"/>
              </a:lnSpc>
            </a:pPr>
            <a:r>
              <a:rPr lang="en-US" sz="2399">
                <a:solidFill>
                  <a:srgbClr val="000000"/>
                </a:solidFill>
                <a:latin typeface="Helvetica Now"/>
                <a:ea typeface="Helvetica Now"/>
                <a:cs typeface="Helvetica Now"/>
                <a:sym typeface="Helvetica Now"/>
              </a:rPr>
              <a:t>Be clear about expectations</a:t>
            </a:r>
          </a:p>
          <a:p>
            <a:pPr algn="l">
              <a:lnSpc>
                <a:spcPts val="3359"/>
              </a:lnSpc>
            </a:pPr>
            <a:endParaRPr lang="en-US" sz="2399">
              <a:solidFill>
                <a:srgbClr val="000000"/>
              </a:solidFill>
              <a:latin typeface="Helvetica Now"/>
              <a:ea typeface="Helvetica Now"/>
              <a:cs typeface="Helvetica Now"/>
              <a:sym typeface="Helvetica Now"/>
            </a:endParaRPr>
          </a:p>
          <a:p>
            <a:pPr algn="l">
              <a:lnSpc>
                <a:spcPts val="3359"/>
              </a:lnSpc>
            </a:pPr>
            <a:r>
              <a:rPr lang="en-US" sz="2399">
                <a:solidFill>
                  <a:srgbClr val="000000"/>
                </a:solidFill>
                <a:latin typeface="Helvetica Now"/>
                <a:ea typeface="Helvetica Now"/>
                <a:cs typeface="Helvetica Now"/>
                <a:sym typeface="Helvetica Now"/>
              </a:rPr>
              <a:t>Be clear about the commitment</a:t>
            </a:r>
          </a:p>
          <a:p>
            <a:pPr algn="l">
              <a:lnSpc>
                <a:spcPts val="3359"/>
              </a:lnSpc>
            </a:pPr>
            <a:endParaRPr lang="en-US" sz="2399">
              <a:solidFill>
                <a:srgbClr val="000000"/>
              </a:solidFill>
              <a:latin typeface="Helvetica Now"/>
              <a:ea typeface="Helvetica Now"/>
              <a:cs typeface="Helvetica Now"/>
              <a:sym typeface="Helvetica Now"/>
            </a:endParaRPr>
          </a:p>
          <a:p>
            <a:pPr algn="l">
              <a:lnSpc>
                <a:spcPts val="3359"/>
              </a:lnSpc>
            </a:pPr>
            <a:r>
              <a:rPr lang="en-US" sz="2399">
                <a:solidFill>
                  <a:srgbClr val="000000"/>
                </a:solidFill>
                <a:latin typeface="Helvetica Now"/>
                <a:ea typeface="Helvetica Now"/>
                <a:cs typeface="Helvetica Now"/>
                <a:sym typeface="Helvetica Now"/>
              </a:rPr>
              <a:t>Make it compelling</a:t>
            </a:r>
          </a:p>
          <a:p>
            <a:pPr algn="l">
              <a:lnSpc>
                <a:spcPts val="3359"/>
              </a:lnSpc>
            </a:pPr>
            <a:endParaRPr lang="en-US" sz="2399">
              <a:solidFill>
                <a:srgbClr val="000000"/>
              </a:solidFill>
              <a:latin typeface="Helvetica Now"/>
              <a:ea typeface="Helvetica Now"/>
              <a:cs typeface="Helvetica Now"/>
              <a:sym typeface="Helvetica Now"/>
            </a:endParaRPr>
          </a:p>
          <a:p>
            <a:pPr algn="l">
              <a:lnSpc>
                <a:spcPts val="3359"/>
              </a:lnSpc>
            </a:pPr>
            <a:r>
              <a:rPr lang="en-US" sz="2399">
                <a:solidFill>
                  <a:srgbClr val="000000"/>
                </a:solidFill>
                <a:latin typeface="Helvetica Now"/>
                <a:ea typeface="Helvetica Now"/>
                <a:cs typeface="Helvetica Now"/>
                <a:sym typeface="Helvetica Now"/>
              </a:rPr>
              <a:t>Demonstrate how it creates impact</a:t>
            </a:r>
          </a:p>
          <a:p>
            <a:pPr algn="l">
              <a:lnSpc>
                <a:spcPts val="3359"/>
              </a:lnSpc>
            </a:pPr>
            <a:endParaRPr lang="en-US" sz="2399">
              <a:solidFill>
                <a:srgbClr val="000000"/>
              </a:solidFill>
              <a:latin typeface="Helvetica Now"/>
              <a:ea typeface="Helvetica Now"/>
              <a:cs typeface="Helvetica Now"/>
              <a:sym typeface="Helvetica Now"/>
            </a:endParaRPr>
          </a:p>
          <a:p>
            <a:pPr algn="l">
              <a:lnSpc>
                <a:spcPts val="3359"/>
              </a:lnSpc>
            </a:pPr>
            <a:r>
              <a:rPr lang="en-US" sz="2399">
                <a:solidFill>
                  <a:srgbClr val="000000"/>
                </a:solidFill>
                <a:latin typeface="Helvetica Now"/>
                <a:ea typeface="Helvetica Now"/>
                <a:cs typeface="Helvetica Now"/>
                <a:sym typeface="Helvetica Now"/>
              </a:rPr>
              <a:t>Be flexible</a:t>
            </a:r>
          </a:p>
        </p:txBody>
      </p:sp>
      <p:sp>
        <p:nvSpPr>
          <p:cNvPr id="18" name="TextBox 18"/>
          <p:cNvSpPr txBox="1"/>
          <p:nvPr/>
        </p:nvSpPr>
        <p:spPr>
          <a:xfrm>
            <a:off x="1028700" y="3216978"/>
            <a:ext cx="7718415" cy="405765"/>
          </a:xfrm>
          <a:prstGeom prst="rect">
            <a:avLst/>
          </a:prstGeom>
        </p:spPr>
        <p:txBody>
          <a:bodyPr lIns="0" tIns="0" rIns="0" bIns="0" rtlCol="0" anchor="t">
            <a:spAutoFit/>
          </a:bodyPr>
          <a:lstStyle/>
          <a:p>
            <a:pPr algn="l">
              <a:lnSpc>
                <a:spcPts val="3359"/>
              </a:lnSpc>
            </a:pPr>
            <a:r>
              <a:rPr lang="en-US" sz="2400">
                <a:solidFill>
                  <a:srgbClr val="E18027"/>
                </a:solidFill>
                <a:latin typeface="Helvetica Now"/>
                <a:ea typeface="Helvetica Now"/>
                <a:cs typeface="Helvetica Now"/>
                <a:sym typeface="Helvetica Now"/>
              </a:rPr>
              <a:t>PROVIDING JUST 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664108"/>
            <a:ext cx="18288000" cy="7622892"/>
            <a:chOff x="0" y="0"/>
            <a:chExt cx="4816593" cy="2007675"/>
          </a:xfrm>
        </p:grpSpPr>
        <p:sp>
          <p:nvSpPr>
            <p:cNvPr id="3" name="Freeform 3"/>
            <p:cNvSpPr/>
            <p:nvPr/>
          </p:nvSpPr>
          <p:spPr>
            <a:xfrm>
              <a:off x="0" y="0"/>
              <a:ext cx="4816592" cy="2007675"/>
            </a:xfrm>
            <a:custGeom>
              <a:avLst/>
              <a:gdLst/>
              <a:ahLst/>
              <a:cxnLst/>
              <a:rect l="l" t="t" r="r" b="b"/>
              <a:pathLst>
                <a:path w="4816592" h="2007675">
                  <a:moveTo>
                    <a:pt x="0" y="0"/>
                  </a:moveTo>
                  <a:lnTo>
                    <a:pt x="4816592" y="0"/>
                  </a:lnTo>
                  <a:lnTo>
                    <a:pt x="4816592" y="2007675"/>
                  </a:lnTo>
                  <a:lnTo>
                    <a:pt x="0" y="2007675"/>
                  </a:lnTo>
                  <a:close/>
                </a:path>
              </a:pathLst>
            </a:custGeom>
            <a:solidFill>
              <a:srgbClr val="F2F4E1"/>
            </a:solidFill>
          </p:spPr>
          <p:txBody>
            <a:bodyPr/>
            <a:lstStyle/>
            <a:p>
              <a:endParaRPr lang="en-CA"/>
            </a:p>
          </p:txBody>
        </p:sp>
        <p:sp>
          <p:nvSpPr>
            <p:cNvPr id="4" name="TextBox 4"/>
            <p:cNvSpPr txBox="1"/>
            <p:nvPr/>
          </p:nvSpPr>
          <p:spPr>
            <a:xfrm>
              <a:off x="0" y="-38100"/>
              <a:ext cx="4816593" cy="2045775"/>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79704" y="1930062"/>
            <a:ext cx="16579596" cy="1289698"/>
          </a:xfrm>
          <a:prstGeom prst="rect">
            <a:avLst/>
          </a:prstGeom>
        </p:spPr>
        <p:txBody>
          <a:bodyPr lIns="0" tIns="0" rIns="0" bIns="0" rtlCol="0" anchor="t">
            <a:spAutoFit/>
          </a:bodyPr>
          <a:lstStyle/>
          <a:p>
            <a:pPr algn="r">
              <a:lnSpc>
                <a:spcPts val="8400"/>
              </a:lnSpc>
            </a:pPr>
            <a:r>
              <a:rPr lang="en-US" sz="8400" b="1">
                <a:solidFill>
                  <a:srgbClr val="E18027"/>
                </a:solidFill>
                <a:latin typeface="Avenir Bold"/>
                <a:ea typeface="Avenir Bold"/>
                <a:cs typeface="Avenir Bold"/>
                <a:sym typeface="Avenir Bold"/>
              </a:rPr>
              <a:t>WHAT ARE YOU WAITING FOR?</a:t>
            </a:r>
          </a:p>
        </p:txBody>
      </p:sp>
      <p:sp>
        <p:nvSpPr>
          <p:cNvPr id="6" name="AutoShape 6"/>
          <p:cNvSpPr/>
          <p:nvPr/>
        </p:nvSpPr>
        <p:spPr>
          <a:xfrm>
            <a:off x="0" y="520255"/>
            <a:ext cx="11088035" cy="0"/>
          </a:xfrm>
          <a:prstGeom prst="line">
            <a:avLst/>
          </a:prstGeom>
          <a:ln w="47625" cap="flat">
            <a:solidFill>
              <a:srgbClr val="FED53D"/>
            </a:solidFill>
            <a:prstDash val="sysDot"/>
            <a:headEnd type="none" w="sm" len="sm"/>
            <a:tailEnd type="none" w="sm" len="sm"/>
          </a:ln>
        </p:spPr>
        <p:txBody>
          <a:bodyPr/>
          <a:lstStyle/>
          <a:p>
            <a:endParaRPr lang="en-CA"/>
          </a:p>
        </p:txBody>
      </p:sp>
      <p:sp>
        <p:nvSpPr>
          <p:cNvPr id="7" name="Freeform 7"/>
          <p:cNvSpPr/>
          <p:nvPr/>
        </p:nvSpPr>
        <p:spPr>
          <a:xfrm rot="-5400000">
            <a:off x="14937667" y="6936667"/>
            <a:ext cx="3350333" cy="3350333"/>
          </a:xfrm>
          <a:custGeom>
            <a:avLst/>
            <a:gdLst/>
            <a:ahLst/>
            <a:cxnLst/>
            <a:rect l="l" t="t" r="r" b="b"/>
            <a:pathLst>
              <a:path w="3350333" h="3350333">
                <a:moveTo>
                  <a:pt x="0" y="0"/>
                </a:moveTo>
                <a:lnTo>
                  <a:pt x="3350333" y="0"/>
                </a:lnTo>
                <a:lnTo>
                  <a:pt x="3350333" y="3350333"/>
                </a:lnTo>
                <a:lnTo>
                  <a:pt x="0" y="33503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8" name="Freeform 8"/>
          <p:cNvSpPr/>
          <p:nvPr/>
        </p:nvSpPr>
        <p:spPr>
          <a:xfrm rot="-5400000">
            <a:off x="15677205" y="7676205"/>
            <a:ext cx="2610795" cy="2610795"/>
          </a:xfrm>
          <a:custGeom>
            <a:avLst/>
            <a:gdLst/>
            <a:ahLst/>
            <a:cxnLst/>
            <a:rect l="l" t="t" r="r" b="b"/>
            <a:pathLst>
              <a:path w="2610795" h="2610795">
                <a:moveTo>
                  <a:pt x="0" y="0"/>
                </a:moveTo>
                <a:lnTo>
                  <a:pt x="2610795" y="0"/>
                </a:lnTo>
                <a:lnTo>
                  <a:pt x="2610795" y="2610795"/>
                </a:lnTo>
                <a:lnTo>
                  <a:pt x="0" y="26107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CA"/>
          </a:p>
        </p:txBody>
      </p:sp>
      <p:sp>
        <p:nvSpPr>
          <p:cNvPr id="9" name="TextBox 9"/>
          <p:cNvSpPr txBox="1"/>
          <p:nvPr/>
        </p:nvSpPr>
        <p:spPr>
          <a:xfrm>
            <a:off x="1028700" y="5273688"/>
            <a:ext cx="16230600" cy="2082166"/>
          </a:xfrm>
          <a:prstGeom prst="rect">
            <a:avLst/>
          </a:prstGeom>
        </p:spPr>
        <p:txBody>
          <a:bodyPr lIns="0" tIns="0" rIns="0" bIns="0" rtlCol="0" anchor="t">
            <a:spAutoFit/>
          </a:bodyPr>
          <a:lstStyle/>
          <a:p>
            <a:pPr algn="l">
              <a:lnSpc>
                <a:spcPts val="3359"/>
              </a:lnSpc>
            </a:pPr>
            <a:r>
              <a:rPr lang="en-US" sz="2399">
                <a:solidFill>
                  <a:srgbClr val="222227"/>
                </a:solidFill>
                <a:latin typeface="Helvetica Now"/>
                <a:ea typeface="Helvetica Now"/>
                <a:cs typeface="Helvetica Now"/>
                <a:sym typeface="Helvetica Now"/>
              </a:rPr>
              <a:t>Go through your process</a:t>
            </a: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r>
              <a:rPr lang="en-US" sz="2399">
                <a:solidFill>
                  <a:srgbClr val="222227"/>
                </a:solidFill>
                <a:latin typeface="Helvetica Now"/>
                <a:ea typeface="Helvetica Now"/>
                <a:cs typeface="Helvetica Now"/>
                <a:sym typeface="Helvetica Now"/>
              </a:rPr>
              <a:t>Flag down time</a:t>
            </a:r>
          </a:p>
          <a:p>
            <a:pPr algn="l">
              <a:lnSpc>
                <a:spcPts val="3359"/>
              </a:lnSpc>
            </a:pPr>
            <a:endParaRPr lang="en-US" sz="2399">
              <a:solidFill>
                <a:srgbClr val="222227"/>
              </a:solidFill>
              <a:latin typeface="Helvetica Now"/>
              <a:ea typeface="Helvetica Now"/>
              <a:cs typeface="Helvetica Now"/>
              <a:sym typeface="Helvetica Now"/>
            </a:endParaRPr>
          </a:p>
          <a:p>
            <a:pPr algn="l">
              <a:lnSpc>
                <a:spcPts val="3359"/>
              </a:lnSpc>
            </a:pPr>
            <a:r>
              <a:rPr lang="en-US" sz="2399">
                <a:solidFill>
                  <a:srgbClr val="222227"/>
                </a:solidFill>
                <a:latin typeface="Helvetica Now"/>
                <a:ea typeface="Helvetica Now"/>
                <a:cs typeface="Helvetica Now"/>
                <a:sym typeface="Helvetica Now"/>
              </a:rPr>
              <a:t>Fill the time gaps</a:t>
            </a:r>
          </a:p>
        </p:txBody>
      </p:sp>
      <p:sp>
        <p:nvSpPr>
          <p:cNvPr id="10" name="TextBox 10"/>
          <p:cNvSpPr txBox="1"/>
          <p:nvPr/>
        </p:nvSpPr>
        <p:spPr>
          <a:xfrm>
            <a:off x="1028700" y="3441434"/>
            <a:ext cx="7718415" cy="405765"/>
          </a:xfrm>
          <a:prstGeom prst="rect">
            <a:avLst/>
          </a:prstGeom>
        </p:spPr>
        <p:txBody>
          <a:bodyPr lIns="0" tIns="0" rIns="0" bIns="0" rtlCol="0" anchor="t">
            <a:spAutoFit/>
          </a:bodyPr>
          <a:lstStyle/>
          <a:p>
            <a:pPr algn="l">
              <a:lnSpc>
                <a:spcPts val="3359"/>
              </a:lnSpc>
            </a:pPr>
            <a:r>
              <a:rPr lang="en-US" sz="2400">
                <a:solidFill>
                  <a:srgbClr val="4499C2"/>
                </a:solidFill>
                <a:latin typeface="Helvetica Now"/>
                <a:ea typeface="Helvetica Now"/>
                <a:cs typeface="Helvetica Now"/>
                <a:sym typeface="Helvetica Now"/>
              </a:rPr>
              <a:t>TIME IS YOUR ENEMY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27500D2EBE264B91D76EDEC6E4E6EE" ma:contentTypeVersion="21" ma:contentTypeDescription="Create a new document." ma:contentTypeScope="" ma:versionID="1e5b634c8970c25f10a395cc4fb2cc7d">
  <xsd:schema xmlns:xsd="http://www.w3.org/2001/XMLSchema" xmlns:xs="http://www.w3.org/2001/XMLSchema" xmlns:p="http://schemas.microsoft.com/office/2006/metadata/properties" xmlns:ns2="bae67348-2aa0-4f5f-92a6-acbb2a360b1c" xmlns:ns3="26018ab9-a855-43f3-bc3b-31e4d34cc0fa" targetNamespace="http://schemas.microsoft.com/office/2006/metadata/properties" ma:root="true" ma:fieldsID="1a3faeaf859a8dc1492db9873f349931" ns2:_="" ns3:_="">
    <xsd:import namespace="bae67348-2aa0-4f5f-92a6-acbb2a360b1c"/>
    <xsd:import namespace="26018ab9-a855-43f3-bc3b-31e4d34cc0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67348-2aa0-4f5f-92a6-acbb2a360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2bb424-8c53-4e3c-b4e5-345e6dfc7e5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18ab9-a855-43f3-bc3b-31e4d34cc0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00a6a88-f9ab-497f-bb36-0a1d200cdcf3}" ma:internalName="TaxCatchAll" ma:showField="CatchAllData" ma:web="26018ab9-a855-43f3-bc3b-31e4d34cc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6018ab9-a855-43f3-bc3b-31e4d34cc0fa" xsi:nil="true"/>
    <lcf76f155ced4ddcb4097134ff3c332f xmlns="bae67348-2aa0-4f5f-92a6-acbb2a360b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EE8489B-E0A7-4AE1-A366-3F6473F03968}">
  <ds:schemaRefs>
    <ds:schemaRef ds:uri="http://schemas.microsoft.com/sharepoint/v3/contenttype/forms"/>
  </ds:schemaRefs>
</ds:datastoreItem>
</file>

<file path=customXml/itemProps2.xml><?xml version="1.0" encoding="utf-8"?>
<ds:datastoreItem xmlns:ds="http://schemas.openxmlformats.org/officeDocument/2006/customXml" ds:itemID="{2E38FE43-9B47-41B0-A65B-F347028E22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67348-2aa0-4f5f-92a6-acbb2a360b1c"/>
    <ds:schemaRef ds:uri="26018ab9-a855-43f3-bc3b-31e4d34cc0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9899B4-5403-40B6-8A4C-DBF14C767A81}">
  <ds:schemaRefs>
    <ds:schemaRef ds:uri="http://schemas.microsoft.com/office/2006/metadata/properties"/>
    <ds:schemaRef ds:uri="http://schemas.microsoft.com/office/infopath/2007/PartnerControls"/>
    <ds:schemaRef ds:uri="26018ab9-a855-43f3-bc3b-31e4d34cc0fa"/>
    <ds:schemaRef ds:uri="bae67348-2aa0-4f5f-92a6-acbb2a360b1c"/>
  </ds:schemaRefs>
</ds:datastoreItem>
</file>

<file path=docProps/app.xml><?xml version="1.0" encoding="utf-8"?>
<Properties xmlns="http://schemas.openxmlformats.org/officeDocument/2006/extended-properties" xmlns:vt="http://schemas.openxmlformats.org/officeDocument/2006/docPropsVTypes">
  <TotalTime>1353</TotalTime>
  <Words>1299</Words>
  <Application>Microsoft Office PowerPoint</Application>
  <PresentationFormat>Custom</PresentationFormat>
  <Paragraphs>130</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Cavolini</vt:lpstr>
      <vt:lpstr>Calibri</vt:lpstr>
      <vt:lpstr>Helvetica Now Italics</vt:lpstr>
      <vt:lpstr>Helvetica Now Bold</vt:lpstr>
      <vt:lpstr>Helvetica Now</vt:lpstr>
      <vt:lpstr>Avenir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Get More Volunteers</dc:title>
  <dc:creator>Erin Navarro</dc:creator>
  <cp:lastModifiedBy>Micheal  McOuat</cp:lastModifiedBy>
  <cp:revision>3</cp:revision>
  <dcterms:created xsi:type="dcterms:W3CDTF">2006-08-16T00:00:00Z</dcterms:created>
  <dcterms:modified xsi:type="dcterms:W3CDTF">2025-01-22T14:20:24Z</dcterms:modified>
  <dc:identifier>DAGb1YnP3p4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0x0101002A27500D2EBE264B91D76EDEC6E4E6EE</vt:lpwstr>
  </property>
</Properties>
</file>